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theme/theme9.xml" ContentType="application/vnd.openxmlformats-officedocument.theme+xml"/>
  <Override PartName="/ppt/slideLayouts/slideLayout34.xml" ContentType="application/vnd.openxmlformats-officedocument.presentationml.slideLayout+xml"/>
  <Override PartName="/ppt/theme/theme10.xml" ContentType="application/vnd.openxmlformats-officedocument.theme+xml"/>
  <Override PartName="/ppt/slideLayouts/slideLayout35.xml" ContentType="application/vnd.openxmlformats-officedocument.presentationml.slideLayout+xml"/>
  <Override PartName="/ppt/theme/theme11.xml" ContentType="application/vnd.openxmlformats-officedocument.theme+xml"/>
  <Override PartName="/ppt/slideLayouts/slideLayout36.xml" ContentType="application/vnd.openxmlformats-officedocument.presentationml.slideLayout+xml"/>
  <Override PartName="/ppt/theme/theme12.xml" ContentType="application/vnd.openxmlformats-officedocument.theme+xml"/>
  <Override PartName="/ppt/slideLayouts/slideLayout37.xml" ContentType="application/vnd.openxmlformats-officedocument.presentationml.slideLayout+xml"/>
  <Override PartName="/ppt/theme/theme13.xml" ContentType="application/vnd.openxmlformats-officedocument.theme+xml"/>
  <Override PartName="/ppt/slideLayouts/slideLayout38.xml" ContentType="application/vnd.openxmlformats-officedocument.presentationml.slideLayout+xml"/>
  <Override PartName="/ppt/theme/theme14.xml" ContentType="application/vnd.openxmlformats-officedocument.theme+xml"/>
  <Override PartName="/ppt/slideLayouts/slideLayout39.xml" ContentType="application/vnd.openxmlformats-officedocument.presentationml.slideLayout+xml"/>
  <Override PartName="/ppt/theme/theme15.xml" ContentType="application/vnd.openxmlformats-officedocument.theme+xml"/>
  <Override PartName="/ppt/slideLayouts/slideLayout40.xml" ContentType="application/vnd.openxmlformats-officedocument.presentationml.slideLayout+xml"/>
  <Override PartName="/ppt/theme/theme16.xml" ContentType="application/vnd.openxmlformats-officedocument.theme+xml"/>
  <Override PartName="/ppt/slideLayouts/slideLayout41.xml" ContentType="application/vnd.openxmlformats-officedocument.presentationml.slideLayout+xml"/>
  <Override PartName="/ppt/theme/theme17.xml" ContentType="application/vnd.openxmlformats-officedocument.theme+xml"/>
  <Override PartName="/ppt/slideLayouts/slideLayout42.xml" ContentType="application/vnd.openxmlformats-officedocument.presentationml.slideLayout+xml"/>
  <Override PartName="/ppt/theme/theme18.xml" ContentType="application/vnd.openxmlformats-officedocument.theme+xml"/>
  <Override PartName="/ppt/slideLayouts/slideLayout43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  <p:sldMasterId id="2147483678" r:id="rId4"/>
    <p:sldMasterId id="2147483680" r:id="rId5"/>
    <p:sldMasterId id="2147483682" r:id="rId6"/>
    <p:sldMasterId id="2147483684" r:id="rId7"/>
    <p:sldMasterId id="2147483686" r:id="rId8"/>
    <p:sldMasterId id="2147483688" r:id="rId9"/>
    <p:sldMasterId id="2147483690" r:id="rId10"/>
    <p:sldMasterId id="2147483692" r:id="rId11"/>
    <p:sldMasterId id="2147483694" r:id="rId12"/>
    <p:sldMasterId id="2147483696" r:id="rId13"/>
    <p:sldMasterId id="2147483698" r:id="rId14"/>
    <p:sldMasterId id="2147483700" r:id="rId15"/>
    <p:sldMasterId id="2147483702" r:id="rId16"/>
    <p:sldMasterId id="2147483704" r:id="rId17"/>
    <p:sldMasterId id="2147483706" r:id="rId18"/>
    <p:sldMasterId id="2147483708" r:id="rId19"/>
  </p:sldMasterIdLst>
  <p:notesMasterIdLst>
    <p:notesMasterId r:id="rId58"/>
  </p:notesMasterIdLst>
  <p:sldIdLst>
    <p:sldId id="256" r:id="rId20"/>
    <p:sldId id="257" r:id="rId21"/>
    <p:sldId id="258" r:id="rId22"/>
    <p:sldId id="259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61" r:id="rId37"/>
    <p:sldId id="262" r:id="rId38"/>
    <p:sldId id="267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63" r:id="rId56"/>
    <p:sldId id="266" r:id="rId5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747"/>
    <a:srgbClr val="FF2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48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BA538-D98C-4DC0-9178-D83E766523E9}" type="datetimeFigureOut">
              <a:rPr lang="nl-NL" smtClean="0"/>
              <a:pPr/>
              <a:t>24-6-2013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E1939-65AC-41BC-A003-B41AE57D147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273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E1939-65AC-41BC-A003-B41AE57D1471}" type="slidenum">
              <a:rPr lang="nl-NL" smtClean="0"/>
              <a:pPr/>
              <a:t>2</a:t>
            </a:fld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dirty="0" smtClean="0">
              <a:ea typeface="ヒラギノ角ゴ Pro W3" charset="-128"/>
            </a:endParaRPr>
          </a:p>
        </p:txBody>
      </p:sp>
      <p:sp>
        <p:nvSpPr>
          <p:cNvPr id="3584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D48AF96-1ED1-48F3-85EF-3D7D44C75A21}" type="slidenum">
              <a:rPr lang="en-US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dirty="0" smtClean="0">
              <a:ea typeface="ヒラギノ角ゴ Pro W3" charset="-128"/>
            </a:endParaRPr>
          </a:p>
        </p:txBody>
      </p:sp>
      <p:sp>
        <p:nvSpPr>
          <p:cNvPr id="3584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D48AF96-1ED1-48F3-85EF-3D7D44C75A21}" type="slidenum">
              <a:rPr lang="en-US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dirty="0" smtClean="0">
              <a:ea typeface="ヒラギノ角ゴ Pro W3" charset="-128"/>
            </a:endParaRPr>
          </a:p>
        </p:txBody>
      </p:sp>
      <p:sp>
        <p:nvSpPr>
          <p:cNvPr id="3584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D48AF96-1ED1-48F3-85EF-3D7D44C75A21}" type="slidenum">
              <a:rPr lang="en-US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dirty="0" smtClean="0">
              <a:ea typeface="ヒラギノ角ゴ Pro W3" charset="-128"/>
            </a:endParaRPr>
          </a:p>
        </p:txBody>
      </p:sp>
      <p:sp>
        <p:nvSpPr>
          <p:cNvPr id="3584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D48AF96-1ED1-48F3-85EF-3D7D44C75A21}" type="slidenum">
              <a:rPr lang="en-US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dirty="0" smtClean="0">
              <a:ea typeface="ヒラギノ角ゴ Pro W3" charset="-128"/>
            </a:endParaRPr>
          </a:p>
        </p:txBody>
      </p:sp>
      <p:sp>
        <p:nvSpPr>
          <p:cNvPr id="3584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D48AF96-1ED1-48F3-85EF-3D7D44C75A21}" type="slidenum">
              <a:rPr lang="en-US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8975"/>
            <a:ext cx="4557713" cy="3417888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2840"/>
            <a:ext cx="5027613" cy="4114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mtClean="0"/>
              <a:t>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dirty="0" smtClean="0">
              <a:ea typeface="ヒラギノ角ゴ Pro W3" charset="-128"/>
            </a:endParaRPr>
          </a:p>
        </p:txBody>
      </p:sp>
      <p:sp>
        <p:nvSpPr>
          <p:cNvPr id="3584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D48AF96-1ED1-48F3-85EF-3D7D44C75A21}" type="slidenum">
              <a:rPr lang="en-US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dirty="0" smtClean="0">
              <a:ea typeface="ヒラギノ角ゴ Pro W3" charset="-128"/>
            </a:endParaRPr>
          </a:p>
        </p:txBody>
      </p:sp>
      <p:sp>
        <p:nvSpPr>
          <p:cNvPr id="3584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D48AF96-1ED1-48F3-85EF-3D7D44C75A21}" type="slidenum">
              <a:rPr lang="en-US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dirty="0" smtClean="0">
              <a:ea typeface="ヒラギノ角ゴ Pro W3" charset="-128"/>
            </a:endParaRPr>
          </a:p>
        </p:txBody>
      </p:sp>
      <p:sp>
        <p:nvSpPr>
          <p:cNvPr id="3584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D48AF96-1ED1-48F3-85EF-3D7D44C75A21}" type="slidenum">
              <a:rPr lang="en-US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dirty="0" smtClean="0">
              <a:ea typeface="ヒラギノ角ゴ Pro W3" charset="-128"/>
            </a:endParaRPr>
          </a:p>
        </p:txBody>
      </p:sp>
      <p:sp>
        <p:nvSpPr>
          <p:cNvPr id="3584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D48AF96-1ED1-48F3-85EF-3D7D44C75A21}" type="slidenum">
              <a:rPr lang="en-US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dirty="0" smtClean="0">
              <a:ea typeface="ヒラギノ角ゴ Pro W3" charset="-128"/>
            </a:endParaRPr>
          </a:p>
        </p:txBody>
      </p:sp>
      <p:sp>
        <p:nvSpPr>
          <p:cNvPr id="3584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D48AF96-1ED1-48F3-85EF-3D7D44C75A21}" type="slidenum">
              <a:rPr lang="en-US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dirty="0" smtClean="0">
              <a:ea typeface="ヒラギノ角ゴ Pro W3" charset="-128"/>
            </a:endParaRPr>
          </a:p>
        </p:txBody>
      </p:sp>
      <p:sp>
        <p:nvSpPr>
          <p:cNvPr id="3584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D48AF96-1ED1-48F3-85EF-3D7D44C75A21}" type="slidenum">
              <a:rPr lang="en-US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dirty="0" smtClean="0">
              <a:ea typeface="ヒラギノ角ゴ Pro W3" charset="-128"/>
            </a:endParaRPr>
          </a:p>
        </p:txBody>
      </p:sp>
      <p:sp>
        <p:nvSpPr>
          <p:cNvPr id="3584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D48AF96-1ED1-48F3-85EF-3D7D44C75A21}" type="slidenum">
              <a:rPr lang="en-US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dirty="0" smtClean="0">
              <a:ea typeface="ヒラギノ角ゴ Pro W3" charset="-128"/>
            </a:endParaRPr>
          </a:p>
        </p:txBody>
      </p:sp>
      <p:sp>
        <p:nvSpPr>
          <p:cNvPr id="3584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D48AF96-1ED1-48F3-85EF-3D7D44C75A21}" type="slidenum">
              <a:rPr lang="en-US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00CF-A652-4BFD-ABF4-4F94DDE7A9C7}" type="datetimeFigureOut">
              <a:rPr lang="nl-NL" smtClean="0"/>
              <a:pPr/>
              <a:t>24-6-2013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9F0A-7FEB-4C9E-A6B7-0E6811E864E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00CF-A652-4BFD-ABF4-4F94DDE7A9C7}" type="datetimeFigureOut">
              <a:rPr lang="nl-NL" smtClean="0"/>
              <a:pPr/>
              <a:t>24-6-2013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9F0A-7FEB-4C9E-A6B7-0E6811E864E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00CF-A652-4BFD-ABF4-4F94DDE7A9C7}" type="datetimeFigureOut">
              <a:rPr lang="nl-NL" smtClean="0"/>
              <a:pPr/>
              <a:t>24-6-2013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9F0A-7FEB-4C9E-A6B7-0E6811E864E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en grafie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/>
          <p:cNvSpPr>
            <a:spLocks/>
          </p:cNvSpPr>
          <p:nvPr userDrawn="1"/>
        </p:nvSpPr>
        <p:spPr bwMode="auto">
          <a:xfrm>
            <a:off x="0" y="477838"/>
            <a:ext cx="9144000" cy="6380162"/>
          </a:xfrm>
          <a:custGeom>
            <a:avLst/>
            <a:gdLst>
              <a:gd name="T0" fmla="*/ 2147483647 w 3841"/>
              <a:gd name="T1" fmla="*/ 2147483647 h 2680"/>
              <a:gd name="T2" fmla="*/ 0 w 3841"/>
              <a:gd name="T3" fmla="*/ 0 h 2680"/>
              <a:gd name="T4" fmla="*/ 0 w 3841"/>
              <a:gd name="T5" fmla="*/ 2147483647 h 2680"/>
              <a:gd name="T6" fmla="*/ 2147483647 w 3841"/>
              <a:gd name="T7" fmla="*/ 2147483647 h 2680"/>
              <a:gd name="T8" fmla="*/ 2147483647 w 3841"/>
              <a:gd name="T9" fmla="*/ 2147483647 h 2680"/>
              <a:gd name="T10" fmla="*/ 2147483647 w 3841"/>
              <a:gd name="T11" fmla="*/ 2147483647 h 26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841" h="2680">
                <a:moveTo>
                  <a:pt x="192" y="200"/>
                </a:moveTo>
                <a:lnTo>
                  <a:pt x="0" y="0"/>
                </a:lnTo>
                <a:lnTo>
                  <a:pt x="0" y="2680"/>
                </a:lnTo>
                <a:lnTo>
                  <a:pt x="3841" y="2680"/>
                </a:lnTo>
                <a:lnTo>
                  <a:pt x="3841" y="200"/>
                </a:lnTo>
                <a:lnTo>
                  <a:pt x="192" y="200"/>
                </a:lnTo>
                <a:close/>
              </a:path>
            </a:pathLst>
          </a:custGeom>
          <a:solidFill>
            <a:srgbClr val="FFFFFF"/>
          </a:solidFill>
          <a:ln w="1270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" name="Picture 4" descr="02-UTI_Basisvormen_powerpoint_0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" y="6061075"/>
            <a:ext cx="2540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34800"/>
            <a:ext cx="4038600" cy="4678638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/>
            </a:lvl1pPr>
            <a:lvl2pPr>
              <a:spcAft>
                <a:spcPts val="600"/>
              </a:spcAft>
              <a:defRPr sz="2000"/>
            </a:lvl2pPr>
            <a:lvl3pPr>
              <a:spcAft>
                <a:spcPts val="600"/>
              </a:spcAft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-1842"/>
            <a:ext cx="8229600" cy="95224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ScalaSans"/>
                <a:cs typeface="ScalaSan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Chart Placeholder 14"/>
          <p:cNvSpPr>
            <a:spLocks noGrp="1"/>
          </p:cNvSpPr>
          <p:nvPr>
            <p:ph type="chart" sz="quarter" idx="13"/>
          </p:nvPr>
        </p:nvSpPr>
        <p:spPr>
          <a:xfrm>
            <a:off x="4978400" y="950913"/>
            <a:ext cx="4165600" cy="4962525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chart</a:t>
            </a:r>
            <a:endParaRPr lang="en-US" noProof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124200" y="6257925"/>
            <a:ext cx="206375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CC9933"/>
                </a:solidFill>
                <a:latin typeface="ScalaSans"/>
                <a:ea typeface="+mn-ea"/>
                <a:cs typeface="ScalaSans"/>
              </a:defRPr>
            </a:lvl1pPr>
          </a:lstStyle>
          <a:p>
            <a:pPr>
              <a:defRPr/>
            </a:pPr>
            <a:r>
              <a:rPr lang="en-US"/>
              <a:t>Thema bijeenkomst TST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7913688" y="6257925"/>
            <a:ext cx="7731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CC9933"/>
                </a:solidFill>
                <a:latin typeface="ScalaSans" pitchFamily="34" charset="0"/>
              </a:defRPr>
            </a:lvl1pPr>
          </a:lstStyle>
          <a:p>
            <a:fld id="{09F195C9-68E4-4CF6-A45E-10847D5D5E4C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6"/>
          </p:nvPr>
        </p:nvSpPr>
        <p:spPr>
          <a:xfrm>
            <a:off x="5160963" y="6257925"/>
            <a:ext cx="23574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CC9933"/>
                </a:solidFill>
                <a:latin typeface="ScalaSans" pitchFamily="34" charset="0"/>
              </a:defRPr>
            </a:lvl1pPr>
          </a:lstStyle>
          <a:p>
            <a:r>
              <a:rPr lang="nl-NL"/>
              <a:t>15-11-11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4400" smtClean="0">
                  <a:solidFill>
                    <a:srgbClr val="333399"/>
                  </a:solidFill>
                  <a:latin typeface="Tahoma" pitchFamily="34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4400" smtClean="0">
                  <a:solidFill>
                    <a:srgbClr val="333399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4400" smtClean="0">
                  <a:solidFill>
                    <a:srgbClr val="333399"/>
                  </a:solidFill>
                  <a:latin typeface="Tahoma" pitchFamily="34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4400" smtClean="0">
                  <a:solidFill>
                    <a:srgbClr val="333399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4400" smtClean="0">
                <a:solidFill>
                  <a:srgbClr val="333399"/>
                </a:solidFill>
                <a:latin typeface="Tahoma" pitchFamily="34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4400" smtClean="0">
                <a:solidFill>
                  <a:srgbClr val="333399"/>
                </a:solidFill>
                <a:latin typeface="Tahoma" pitchFamily="34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4400" smtClean="0">
                <a:solidFill>
                  <a:srgbClr val="333399"/>
                </a:solidFill>
                <a:latin typeface="Tahoma" pitchFamily="34" charset="0"/>
              </a:endParaRPr>
            </a:p>
          </p:txBody>
        </p:sp>
      </p:grpSp>
      <p:sp>
        <p:nvSpPr>
          <p:cNvPr id="1742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GB" noProof="0" smtClean="0"/>
              <a:t>Het onverwachte succes </a:t>
            </a:r>
            <a:br>
              <a:rPr lang="en-GB" noProof="0" smtClean="0"/>
            </a:br>
            <a:r>
              <a:rPr lang="en-GB" noProof="0" smtClean="0"/>
              <a:t>van de euro</a:t>
            </a:r>
          </a:p>
        </p:txBody>
      </p:sp>
      <p:sp>
        <p:nvSpPr>
          <p:cNvPr id="1742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GB" noProof="0" smtClean="0"/>
              <a:t>Hettie Pott-Buter</a:t>
            </a:r>
          </a:p>
        </p:txBody>
      </p:sp>
      <p:sp>
        <p:nvSpPr>
          <p:cNvPr id="14" name="Rectangle 15"/>
          <p:cNvSpPr>
            <a:spLocks noGrp="1" noChangeArrowheads="1"/>
          </p:cNvSpPr>
          <p:nvPr>
            <p:ph type="ftr" sz="quarter" idx="10"/>
          </p:nvPr>
        </p:nvSpPr>
        <p:spPr>
          <a:xfrm>
            <a:off x="2286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GB">
                <a:solidFill>
                  <a:srgbClr val="1C1C1C"/>
                </a:solidFill>
              </a:rPr>
              <a:t>Hettie Pott 29-09-2012</a:t>
            </a:r>
          </a:p>
        </p:txBody>
      </p:sp>
      <p:sp>
        <p:nvSpPr>
          <p:cNvPr id="15" name="Rectangle 1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311E2566-8275-457D-9FAF-2AF383E4FB53}" type="slidenum">
              <a:rPr lang="en-GB">
                <a:solidFill>
                  <a:srgbClr val="1C1C1C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815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Hettie Pott 29-09-2012</a:t>
            </a:r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4297B-5B3A-4593-B44B-894B17B882DA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99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Hettie Pott 29-09-2012</a:t>
            </a:r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2E027-9911-4DB7-BCA1-F88DE7A0EB73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542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10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Hettie Pott 29-09-2012</a:t>
            </a:r>
          </a:p>
        </p:txBody>
      </p:sp>
      <p:sp>
        <p:nvSpPr>
          <p:cNvPr id="6" name="Rectangle 103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45177-B94B-4F7B-A095-731BB47A9983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221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10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Hettie Pott 29-09-2012</a:t>
            </a:r>
          </a:p>
        </p:txBody>
      </p:sp>
      <p:sp>
        <p:nvSpPr>
          <p:cNvPr id="8" name="Rectangle 103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608B4-41FB-4224-B1CA-1CE0F45EBE96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739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10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Hettie Pott 29-09-2012</a:t>
            </a:r>
          </a:p>
        </p:txBody>
      </p:sp>
      <p:sp>
        <p:nvSpPr>
          <p:cNvPr id="4" name="Rectangle 103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89F67-24F2-40CF-8A92-53B2183A6EF7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918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Hettie Pott 29-09-2012</a:t>
            </a:r>
          </a:p>
        </p:txBody>
      </p:sp>
      <p:sp>
        <p:nvSpPr>
          <p:cNvPr id="3" name="Rectangle 103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F978C-7DEB-4202-ACA4-96F645818EBA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00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00CF-A652-4BFD-ABF4-4F94DDE7A9C7}" type="datetimeFigureOut">
              <a:rPr lang="nl-NL" smtClean="0"/>
              <a:pPr/>
              <a:t>24-6-2013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9F0A-7FEB-4C9E-A6B7-0E6811E864E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Hettie Pott 29-09-2012</a:t>
            </a:r>
          </a:p>
        </p:txBody>
      </p:sp>
      <p:sp>
        <p:nvSpPr>
          <p:cNvPr id="6" name="Rectangle 103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B1859-5BF4-4362-84DB-43086C16D4A3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291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Hettie Pott 29-09-2012</a:t>
            </a:r>
          </a:p>
        </p:txBody>
      </p:sp>
      <p:sp>
        <p:nvSpPr>
          <p:cNvPr id="6" name="Rectangle 103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6A2C9-70F8-4917-97E8-8FA17E150512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9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Hettie Pott 29-09-2012</a:t>
            </a:r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11337-835B-4D0E-9997-8B174EE42A8A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584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457200"/>
            <a:ext cx="1951038" cy="56753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457200"/>
            <a:ext cx="5700712" cy="56753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Hettie Pott 29-09-2012</a:t>
            </a:r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0B705-A61E-4E4F-9E53-ACDFE2881710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867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457200"/>
            <a:ext cx="7793037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5" name="Rectangle 10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Hettie Pott 29-09-2012</a:t>
            </a:r>
          </a:p>
        </p:txBody>
      </p:sp>
      <p:sp>
        <p:nvSpPr>
          <p:cNvPr id="6" name="Rectangle 103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ACB3F-4D52-4D56-B4DC-DFCA223735C7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180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457200"/>
            <a:ext cx="7793037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10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Hettie Pott 29-09-2012</a:t>
            </a:r>
          </a:p>
        </p:txBody>
      </p:sp>
      <p:sp>
        <p:nvSpPr>
          <p:cNvPr id="6" name="Rectangle 103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114C3-A257-49F5-8338-68FB0206151A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5759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457200"/>
            <a:ext cx="7793037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Hettie Pott 29-09-2012</a:t>
            </a:r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0C682-4EDC-49B9-8D03-8F237EDF6678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980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illustratie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75438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llustratie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685800" y="64008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Hettie Pott 24 juni 2013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64770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514BB-CA88-4D1C-A076-40B8FA645FE4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909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10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Hettie Pott 29-09-2012</a:t>
            </a:r>
          </a:p>
        </p:txBody>
      </p:sp>
      <p:sp>
        <p:nvSpPr>
          <p:cNvPr id="6" name="Rectangle 103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0958B-1086-46EA-ABB5-1D925F750BF9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568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Hettie Pott 29-09-2012</a:t>
            </a:r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D9FD1-CB28-436B-9685-A3B93068C818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886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00CF-A652-4BFD-ABF4-4F94DDE7A9C7}" type="datetimeFigureOut">
              <a:rPr lang="nl-NL" smtClean="0"/>
              <a:pPr/>
              <a:t>24-6-2013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9F0A-7FEB-4C9E-A6B7-0E6811E864E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10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Hettie Pott 29-09-2012</a:t>
            </a:r>
          </a:p>
        </p:txBody>
      </p:sp>
      <p:sp>
        <p:nvSpPr>
          <p:cNvPr id="6" name="Rectangle 103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0958B-1086-46EA-ABB5-1D925F750BF9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568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10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Hettie Pott 29-09-2012</a:t>
            </a:r>
          </a:p>
        </p:txBody>
      </p:sp>
      <p:sp>
        <p:nvSpPr>
          <p:cNvPr id="6" name="Rectangle 103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0958B-1086-46EA-ABB5-1D925F750BF9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56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Hettie Pott 29-09-2012</a:t>
            </a:r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D9FD1-CB28-436B-9685-A3B93068C818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8867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10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Hettie Pott 29-09-2012</a:t>
            </a:r>
          </a:p>
        </p:txBody>
      </p:sp>
      <p:sp>
        <p:nvSpPr>
          <p:cNvPr id="6" name="Rectangle 103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0958B-1086-46EA-ABB5-1D925F750BF9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568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10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Hettie Pott 29-09-2012</a:t>
            </a:r>
          </a:p>
        </p:txBody>
      </p:sp>
      <p:sp>
        <p:nvSpPr>
          <p:cNvPr id="6" name="Rectangle 103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0958B-1086-46EA-ABB5-1D925F750BF9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568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Hettie Pott 29-09-2012</a:t>
            </a:r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D9FD1-CB28-436B-9685-A3B93068C818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886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Hettie Pott 29-09-2012</a:t>
            </a:r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D9FD1-CB28-436B-9685-A3B93068C818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8867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Hettie Pott 29-09-2012</a:t>
            </a:r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D9FD1-CB28-436B-9685-A3B93068C818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8867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10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Hettie Pott 29-09-2012</a:t>
            </a:r>
          </a:p>
        </p:txBody>
      </p:sp>
      <p:sp>
        <p:nvSpPr>
          <p:cNvPr id="6" name="Rectangle 103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0958B-1086-46EA-ABB5-1D925F750BF9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568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Hettie Pott 29-09-2012</a:t>
            </a:r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D9FD1-CB28-436B-9685-A3B93068C818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886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00CF-A652-4BFD-ABF4-4F94DDE7A9C7}" type="datetimeFigureOut">
              <a:rPr lang="nl-NL" smtClean="0"/>
              <a:pPr/>
              <a:t>24-6-2013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9F0A-7FEB-4C9E-A6B7-0E6811E864E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Hettie Pott 29-09-2012</a:t>
            </a:r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D9FD1-CB28-436B-9685-A3B93068C818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886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illustratie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75438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llustratie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685800" y="64008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Hettie Pott 24 juni 2013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64770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BD2F8-5C82-4A94-A3C7-CD39F9B3123C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5532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10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Hettie Pott 29-09-2012</a:t>
            </a:r>
          </a:p>
        </p:txBody>
      </p:sp>
      <p:sp>
        <p:nvSpPr>
          <p:cNvPr id="4" name="Rectangle 103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E7B79-DDDE-41F1-BD14-21F16EF391E9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949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10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Hettie Pott 29-09-2012</a:t>
            </a:r>
          </a:p>
        </p:txBody>
      </p:sp>
      <p:sp>
        <p:nvSpPr>
          <p:cNvPr id="4" name="Rectangle 103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E7B79-DDDE-41F1-BD14-21F16EF391E9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94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00CF-A652-4BFD-ABF4-4F94DDE7A9C7}" type="datetimeFigureOut">
              <a:rPr lang="nl-NL" smtClean="0"/>
              <a:pPr/>
              <a:t>24-6-2013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9F0A-7FEB-4C9E-A6B7-0E6811E864E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00CF-A652-4BFD-ABF4-4F94DDE7A9C7}" type="datetimeFigureOut">
              <a:rPr lang="nl-NL" smtClean="0"/>
              <a:pPr/>
              <a:t>24-6-2013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9F0A-7FEB-4C9E-A6B7-0E6811E864E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00CF-A652-4BFD-ABF4-4F94DDE7A9C7}" type="datetimeFigureOut">
              <a:rPr lang="nl-NL" smtClean="0"/>
              <a:pPr/>
              <a:t>24-6-2013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9F0A-7FEB-4C9E-A6B7-0E6811E864E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00CF-A652-4BFD-ABF4-4F94DDE7A9C7}" type="datetimeFigureOut">
              <a:rPr lang="nl-NL" smtClean="0"/>
              <a:pPr/>
              <a:t>24-6-2013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9F0A-7FEB-4C9E-A6B7-0E6811E864E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00CF-A652-4BFD-ABF4-4F94DDE7A9C7}" type="datetimeFigureOut">
              <a:rPr lang="nl-NL" smtClean="0"/>
              <a:pPr/>
              <a:t>24-6-2013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9F0A-7FEB-4C9E-A6B7-0E6811E864E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4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35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36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37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38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39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40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41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42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1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2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E00CF-A652-4BFD-ABF4-4F94DDE7A9C7}" type="datetimeFigureOut">
              <a:rPr lang="nl-NL" smtClean="0"/>
              <a:pPr/>
              <a:t>24-6-2013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79F0A-7FEB-4C9E-A6B7-0E6811E864E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7" name="Rectangle 1027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8" name="Rectangle 1028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9" name="Rectangle 1029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1" name="Rectangle 1031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2" name="Rectangle 1032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1033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457200"/>
            <a:ext cx="779303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34" name="Rectangle 103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6396" name="Rectangle 10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  <a:latin typeface="Tahoma" pitchFamily="34" charset="0"/>
              </a:rPr>
              <a:t>Hettie Pott 29-09-2012</a:t>
            </a:r>
          </a:p>
        </p:txBody>
      </p:sp>
      <p:sp>
        <p:nvSpPr>
          <p:cNvPr id="16397" name="Rectangle 10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932F17-1222-4FC9-B13E-B3C0B9443C10}" type="slidenum">
              <a:rPr lang="en-GB">
                <a:solidFill>
                  <a:srgbClr val="000000"/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7" name="Rectangle 1027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8" name="Rectangle 1028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9" name="Rectangle 1029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1" name="Rectangle 1031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2" name="Rectangle 1032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1033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457200"/>
            <a:ext cx="779303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34" name="Rectangle 103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6396" name="Rectangle 10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  <a:latin typeface="Tahoma" pitchFamily="34" charset="0"/>
              </a:rPr>
              <a:t>Hettie Pott 29-09-2012</a:t>
            </a:r>
          </a:p>
        </p:txBody>
      </p:sp>
      <p:sp>
        <p:nvSpPr>
          <p:cNvPr id="16397" name="Rectangle 10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932F17-1222-4FC9-B13E-B3C0B9443C10}" type="slidenum">
              <a:rPr lang="en-GB">
                <a:solidFill>
                  <a:srgbClr val="000000"/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7" name="Rectangle 1027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8" name="Rectangle 1028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9" name="Rectangle 1029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1" name="Rectangle 1031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2" name="Rectangle 1032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1033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457200"/>
            <a:ext cx="779303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34" name="Rectangle 103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6396" name="Rectangle 10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  <a:latin typeface="Tahoma" pitchFamily="34" charset="0"/>
              </a:rPr>
              <a:t>Hettie Pott 29-09-2012</a:t>
            </a:r>
          </a:p>
        </p:txBody>
      </p:sp>
      <p:sp>
        <p:nvSpPr>
          <p:cNvPr id="16397" name="Rectangle 10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932F17-1222-4FC9-B13E-B3C0B9443C10}" type="slidenum">
              <a:rPr lang="en-GB">
                <a:solidFill>
                  <a:srgbClr val="000000"/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7" name="Rectangle 1027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8" name="Rectangle 1028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9" name="Rectangle 1029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1" name="Rectangle 1031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2" name="Rectangle 1032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1033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457200"/>
            <a:ext cx="779303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34" name="Rectangle 103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6396" name="Rectangle 10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  <a:latin typeface="Tahoma" pitchFamily="34" charset="0"/>
              </a:rPr>
              <a:t>Hettie Pott 29-09-2012</a:t>
            </a:r>
          </a:p>
        </p:txBody>
      </p:sp>
      <p:sp>
        <p:nvSpPr>
          <p:cNvPr id="16397" name="Rectangle 10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932F17-1222-4FC9-B13E-B3C0B9443C10}" type="slidenum">
              <a:rPr lang="en-GB">
                <a:solidFill>
                  <a:srgbClr val="000000"/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7" name="Rectangle 1027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8" name="Rectangle 1028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9" name="Rectangle 1029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1" name="Rectangle 1031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2" name="Rectangle 1032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1033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457200"/>
            <a:ext cx="779303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34" name="Rectangle 103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6396" name="Rectangle 10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  <a:latin typeface="Tahoma" pitchFamily="34" charset="0"/>
              </a:rPr>
              <a:t>Hettie Pott 29-09-2012</a:t>
            </a:r>
          </a:p>
        </p:txBody>
      </p:sp>
      <p:sp>
        <p:nvSpPr>
          <p:cNvPr id="16397" name="Rectangle 10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932F17-1222-4FC9-B13E-B3C0B9443C10}" type="slidenum">
              <a:rPr lang="en-GB">
                <a:solidFill>
                  <a:srgbClr val="000000"/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7" name="Rectangle 1027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8" name="Rectangle 1028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9" name="Rectangle 1029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1" name="Rectangle 1031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2" name="Rectangle 1032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1033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457200"/>
            <a:ext cx="779303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34" name="Rectangle 103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6396" name="Rectangle 10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  <a:latin typeface="Tahoma" pitchFamily="34" charset="0"/>
              </a:rPr>
              <a:t>Hettie Pott 29-09-2012</a:t>
            </a:r>
          </a:p>
        </p:txBody>
      </p:sp>
      <p:sp>
        <p:nvSpPr>
          <p:cNvPr id="16397" name="Rectangle 10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932F17-1222-4FC9-B13E-B3C0B9443C10}" type="slidenum">
              <a:rPr lang="en-GB">
                <a:solidFill>
                  <a:srgbClr val="000000"/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7" name="Rectangle 1027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8" name="Rectangle 1028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9" name="Rectangle 1029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1" name="Rectangle 1031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2" name="Rectangle 1032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1033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457200"/>
            <a:ext cx="779303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34" name="Rectangle 103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6396" name="Rectangle 10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  <a:latin typeface="Tahoma" pitchFamily="34" charset="0"/>
              </a:rPr>
              <a:t>Hettie Pott 29-09-2012</a:t>
            </a:r>
          </a:p>
        </p:txBody>
      </p:sp>
      <p:sp>
        <p:nvSpPr>
          <p:cNvPr id="16397" name="Rectangle 10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932F17-1222-4FC9-B13E-B3C0B9443C10}" type="slidenum">
              <a:rPr lang="en-GB">
                <a:solidFill>
                  <a:srgbClr val="000000"/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7" name="Rectangle 1027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8" name="Rectangle 1028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9" name="Rectangle 1029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1" name="Rectangle 1031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2" name="Rectangle 1032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1033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457200"/>
            <a:ext cx="779303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34" name="Rectangle 103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6396" name="Rectangle 10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  <a:latin typeface="Tahoma" pitchFamily="34" charset="0"/>
              </a:rPr>
              <a:t>Hettie Pott 29-09-2012</a:t>
            </a:r>
          </a:p>
        </p:txBody>
      </p:sp>
      <p:sp>
        <p:nvSpPr>
          <p:cNvPr id="16397" name="Rectangle 10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932F17-1222-4FC9-B13E-B3C0B9443C10}" type="slidenum">
              <a:rPr lang="en-GB">
                <a:solidFill>
                  <a:srgbClr val="000000"/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7" name="Rectangle 1027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8" name="Rectangle 1028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9" name="Rectangle 1029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1" name="Rectangle 1031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2" name="Rectangle 1032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1033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457200"/>
            <a:ext cx="779303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34" name="Rectangle 103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6396" name="Rectangle 10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  <a:latin typeface="Tahoma" pitchFamily="34" charset="0"/>
              </a:rPr>
              <a:t>Hettie Pott 29-09-2012</a:t>
            </a:r>
          </a:p>
        </p:txBody>
      </p:sp>
      <p:sp>
        <p:nvSpPr>
          <p:cNvPr id="16397" name="Rectangle 10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932F17-1222-4FC9-B13E-B3C0B9443C10}" type="slidenum">
              <a:rPr lang="en-GB">
                <a:solidFill>
                  <a:srgbClr val="000000"/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7" name="Rectangle 1027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8" name="Rectangle 1028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9" name="Rectangle 1029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1" name="Rectangle 1031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2" name="Rectangle 1032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1033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457200"/>
            <a:ext cx="779303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34" name="Rectangle 103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6396" name="Rectangle 10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  <a:latin typeface="Tahoma" pitchFamily="34" charset="0"/>
              </a:rPr>
              <a:t>Hettie Pott 29-09-2012</a:t>
            </a:r>
          </a:p>
        </p:txBody>
      </p:sp>
      <p:sp>
        <p:nvSpPr>
          <p:cNvPr id="16397" name="Rectangle 10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932F17-1222-4FC9-B13E-B3C0B9443C10}" type="slidenum">
              <a:rPr lang="en-GB">
                <a:solidFill>
                  <a:srgbClr val="000000"/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7" name="Rectangle 1027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8" name="Rectangle 1028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9" name="Rectangle 1029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1" name="Rectangle 1031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2" name="Rectangle 1032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1033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457200"/>
            <a:ext cx="779303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34" name="Rectangle 103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6396" name="Rectangle 10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  <a:latin typeface="Tahoma" pitchFamily="34" charset="0"/>
              </a:rPr>
              <a:t>Hettie Pott 29-09-2012</a:t>
            </a:r>
          </a:p>
        </p:txBody>
      </p:sp>
      <p:sp>
        <p:nvSpPr>
          <p:cNvPr id="16397" name="Rectangle 10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051539-7C01-4BAA-878C-9DDAEABB6B4F}" type="slidenum">
              <a:rPr lang="en-GB">
                <a:solidFill>
                  <a:srgbClr val="000000"/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34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7" name="Rectangle 1027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8" name="Rectangle 1028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9" name="Rectangle 1029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1" name="Rectangle 1031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2" name="Rectangle 1032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1033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457200"/>
            <a:ext cx="779303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34" name="Rectangle 103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6396" name="Rectangle 10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  <a:latin typeface="Tahoma" pitchFamily="34" charset="0"/>
              </a:rPr>
              <a:t>Hettie Pott 29-09-2012</a:t>
            </a:r>
          </a:p>
        </p:txBody>
      </p:sp>
      <p:sp>
        <p:nvSpPr>
          <p:cNvPr id="16397" name="Rectangle 10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932F17-1222-4FC9-B13E-B3C0B9443C10}" type="slidenum">
              <a:rPr lang="en-GB">
                <a:solidFill>
                  <a:srgbClr val="000000"/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7" name="Rectangle 1027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8" name="Rectangle 1028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9" name="Rectangle 1029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1" name="Rectangle 1031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2" name="Rectangle 1032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1033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457200"/>
            <a:ext cx="779303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34" name="Rectangle 103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6396" name="Rectangle 10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  <a:latin typeface="Tahoma" pitchFamily="34" charset="0"/>
              </a:rPr>
              <a:t>Hettie Pott 29-09-2012</a:t>
            </a:r>
          </a:p>
        </p:txBody>
      </p:sp>
      <p:sp>
        <p:nvSpPr>
          <p:cNvPr id="16397" name="Rectangle 10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932F17-1222-4FC9-B13E-B3C0B9443C10}" type="slidenum">
              <a:rPr lang="en-GB">
                <a:solidFill>
                  <a:srgbClr val="000000"/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7" name="Rectangle 1027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8" name="Rectangle 1028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9" name="Rectangle 1029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1" name="Rectangle 1031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2" name="Rectangle 1032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1033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457200"/>
            <a:ext cx="779303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34" name="Rectangle 103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6396" name="Rectangle 10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  <a:latin typeface="Tahoma" pitchFamily="34" charset="0"/>
              </a:rPr>
              <a:t>Hettie Pott 29-09-2012</a:t>
            </a:r>
          </a:p>
        </p:txBody>
      </p:sp>
      <p:sp>
        <p:nvSpPr>
          <p:cNvPr id="16397" name="Rectangle 10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932F17-1222-4FC9-B13E-B3C0B9443C10}" type="slidenum">
              <a:rPr lang="en-GB">
                <a:solidFill>
                  <a:srgbClr val="000000"/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7" name="Rectangle 1027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8" name="Rectangle 1028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9" name="Rectangle 1029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1" name="Rectangle 1031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2" name="Rectangle 1032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1033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457200"/>
            <a:ext cx="779303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34" name="Rectangle 103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6396" name="Rectangle 10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  <a:latin typeface="Tahoma" pitchFamily="34" charset="0"/>
              </a:rPr>
              <a:t>Hettie Pott 29-09-2012</a:t>
            </a:r>
          </a:p>
        </p:txBody>
      </p:sp>
      <p:sp>
        <p:nvSpPr>
          <p:cNvPr id="16397" name="Rectangle 10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932F17-1222-4FC9-B13E-B3C0B9443C10}" type="slidenum">
              <a:rPr lang="en-GB">
                <a:solidFill>
                  <a:srgbClr val="000000"/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7" name="Rectangle 1027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8" name="Rectangle 1028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9" name="Rectangle 1029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1" name="Rectangle 1031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2" name="Rectangle 1032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1033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457200"/>
            <a:ext cx="779303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34" name="Rectangle 103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6396" name="Rectangle 10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  <a:latin typeface="Tahoma" pitchFamily="34" charset="0"/>
              </a:rPr>
              <a:t>Hettie Pott 29-09-2012</a:t>
            </a:r>
          </a:p>
        </p:txBody>
      </p:sp>
      <p:sp>
        <p:nvSpPr>
          <p:cNvPr id="16397" name="Rectangle 10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932F17-1222-4FC9-B13E-B3C0B9443C10}" type="slidenum">
              <a:rPr lang="en-GB">
                <a:solidFill>
                  <a:srgbClr val="000000"/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7" name="Rectangle 1027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8" name="Rectangle 1028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9" name="Rectangle 1029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1" name="Rectangle 1031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2" name="Rectangle 1032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1033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457200"/>
            <a:ext cx="779303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34" name="Rectangle 103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6396" name="Rectangle 10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  <a:latin typeface="Tahoma" pitchFamily="34" charset="0"/>
              </a:rPr>
              <a:t>Hettie Pott 29-09-2012</a:t>
            </a:r>
          </a:p>
        </p:txBody>
      </p:sp>
      <p:sp>
        <p:nvSpPr>
          <p:cNvPr id="16397" name="Rectangle 10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932F17-1222-4FC9-B13E-B3C0B9443C10}" type="slidenum">
              <a:rPr lang="en-GB">
                <a:solidFill>
                  <a:srgbClr val="000000"/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7" name="Rectangle 1027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8" name="Rectangle 1028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9" name="Rectangle 1029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1" name="Rectangle 1031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2" name="Rectangle 1032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1033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457200"/>
            <a:ext cx="779303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34" name="Rectangle 103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6396" name="Rectangle 10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  <a:latin typeface="Tahoma" pitchFamily="34" charset="0"/>
              </a:rPr>
              <a:t>Hettie Pott 29-09-2012</a:t>
            </a:r>
          </a:p>
        </p:txBody>
      </p:sp>
      <p:sp>
        <p:nvSpPr>
          <p:cNvPr id="16397" name="Rectangle 10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932F17-1222-4FC9-B13E-B3C0B9443C10}" type="slidenum">
              <a:rPr lang="en-GB">
                <a:solidFill>
                  <a:srgbClr val="000000"/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wegende-plaatjes.net/galerij/plaatjes/objecten/geld/gold3141.gif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bewegende-plaatjes.net/galerij/plaatjes/objecten/geld/bagmoney2.gif.html" TargetMode="External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42.xml"/><Relationship Id="rId1" Type="http://schemas.openxmlformats.org/officeDocument/2006/relationships/video" Target="file:///D:\Mantelzorg\Koefnoen%20-%20Joris%20en%20Monique%20leveren%20mantelzorg.mp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43.xml"/><Relationship Id="rId1" Type="http://schemas.openxmlformats.org/officeDocument/2006/relationships/video" Target="file:///D:\Mantelzorg\Introductie%20WeHelpen%20(kort).mp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7196118" y="-7639050"/>
            <a:ext cx="2353628" cy="2213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96135" y="-7639050"/>
            <a:ext cx="3600000" cy="338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0" y="0"/>
            <a:ext cx="9144000" cy="86000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vak 7"/>
          <p:cNvSpPr txBox="1"/>
          <p:nvPr/>
        </p:nvSpPr>
        <p:spPr>
          <a:xfrm>
            <a:off x="1043608" y="1412776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 smtClean="0">
                <a:solidFill>
                  <a:srgbClr val="C00000"/>
                </a:solidFill>
              </a:rPr>
              <a:t>Symposium Mantelzorg</a:t>
            </a:r>
            <a:endParaRPr lang="nl-NL" sz="5400" b="1" dirty="0">
              <a:solidFill>
                <a:srgbClr val="C0000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4572000" y="3501008"/>
            <a:ext cx="36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rgbClr val="C00000"/>
                </a:solidFill>
              </a:rPr>
              <a:t>‘Gij hebt mij bekleed</a:t>
            </a:r>
          </a:p>
          <a:p>
            <a:r>
              <a:rPr lang="nl-NL" sz="3600" b="1" dirty="0" smtClean="0">
                <a:solidFill>
                  <a:srgbClr val="C00000"/>
                </a:solidFill>
              </a:rPr>
              <a:t>met een mantel</a:t>
            </a:r>
          </a:p>
          <a:p>
            <a:r>
              <a:rPr lang="nl-NL" sz="3600" b="1" dirty="0" smtClean="0">
                <a:solidFill>
                  <a:srgbClr val="C00000"/>
                </a:solidFill>
              </a:rPr>
              <a:t>van trouw’</a:t>
            </a:r>
            <a:endParaRPr lang="nl-NL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el 7"/>
          <p:cNvSpPr>
            <a:spLocks noGrp="1"/>
          </p:cNvSpPr>
          <p:nvPr>
            <p:ph type="title"/>
          </p:nvPr>
        </p:nvSpPr>
        <p:spPr>
          <a:xfrm>
            <a:off x="457200" y="-1588"/>
            <a:ext cx="8229600" cy="952501"/>
          </a:xfrm>
        </p:spPr>
        <p:txBody>
          <a:bodyPr/>
          <a:lstStyle/>
          <a:p>
            <a:r>
              <a:rPr lang="nl-NL" dirty="0" smtClean="0">
                <a:latin typeface="ScalaSans" pitchFamily="34" charset="0"/>
                <a:ea typeface="ヒラギノ角ゴ Pro W3" charset="-128"/>
                <a:cs typeface="ScalaSans" pitchFamily="34" charset="0"/>
              </a:rPr>
              <a:t>Symposium Mantelzorg</a:t>
            </a:r>
            <a:endParaRPr lang="en-GB" dirty="0" smtClean="0">
              <a:latin typeface="ScalaSans" pitchFamily="34" charset="0"/>
              <a:ea typeface="ヒラギノ角ゴ Pro W3" charset="-128"/>
              <a:cs typeface="ScalaSans" pitchFamily="34" charset="0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3340100" y="6257925"/>
            <a:ext cx="2222500" cy="365125"/>
          </a:xfrm>
        </p:spPr>
        <p:txBody>
          <a:bodyPr/>
          <a:lstStyle/>
          <a:p>
            <a:pPr marL="88900" indent="-88900">
              <a:defRPr/>
            </a:pPr>
            <a:r>
              <a:rPr lang="en-US" dirty="0" smtClean="0"/>
              <a:t>School of Catholic Theology</a:t>
            </a:r>
            <a:endParaRPr lang="en-US" dirty="0"/>
          </a:p>
        </p:txBody>
      </p:sp>
      <p:sp>
        <p:nvSpPr>
          <p:cNvPr id="8" name="Tijdelijke aanduiding voor voettekst 4"/>
          <p:cNvSpPr txBox="1">
            <a:spLocks/>
          </p:cNvSpPr>
          <p:nvPr/>
        </p:nvSpPr>
        <p:spPr>
          <a:xfrm>
            <a:off x="6019800" y="6257925"/>
            <a:ext cx="2832100" cy="365125"/>
          </a:xfrm>
          <a:prstGeom prst="rect">
            <a:avLst/>
          </a:prstGeom>
        </p:spPr>
        <p:txBody>
          <a:bodyPr/>
          <a:lstStyle/>
          <a:p>
            <a:pPr marL="88900" marR="0" lvl="0" indent="-8890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9933"/>
                </a:solidFill>
                <a:effectLst/>
                <a:uLnTx/>
                <a:uFillTx/>
                <a:latin typeface="ScalaSans"/>
                <a:ea typeface="+mn-ea"/>
                <a:cs typeface="ScalaSans"/>
              </a:rPr>
              <a:t>Dr. Archibald L.H.M. van Wieringen, pr.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CC9933"/>
              </a:solidFill>
              <a:effectLst/>
              <a:uLnTx/>
              <a:uFillTx/>
              <a:latin typeface="ScalaSans"/>
              <a:ea typeface="+mn-ea"/>
              <a:cs typeface="ScalaSans"/>
            </a:endParaRPr>
          </a:p>
        </p:txBody>
      </p:sp>
      <p:sp>
        <p:nvSpPr>
          <p:cNvPr id="12" name="Tijdelijke aanduiding voor voettekst 4"/>
          <p:cNvSpPr txBox="1">
            <a:spLocks/>
          </p:cNvSpPr>
          <p:nvPr/>
        </p:nvSpPr>
        <p:spPr>
          <a:xfrm>
            <a:off x="2489200" y="5717540"/>
            <a:ext cx="4876799" cy="540386"/>
          </a:xfrm>
          <a:prstGeom prst="rect">
            <a:avLst/>
          </a:prstGeom>
        </p:spPr>
        <p:txBody>
          <a:bodyPr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 smtClean="0"/>
              <a:t>het vierde (vijfde) gebod</a:t>
            </a:r>
            <a:endParaRPr kumimoji="0" lang="nl-NL" sz="2400" b="0" i="1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ScalaSans"/>
              <a:ea typeface="+mn-ea"/>
              <a:cs typeface="ScalaSans"/>
            </a:endParaRPr>
          </a:p>
        </p:txBody>
      </p:sp>
      <p:pic>
        <p:nvPicPr>
          <p:cNvPr id="2050" name="Picture 2" descr="C:\Users\Archibald\Downloads\honour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1700" y="1219200"/>
            <a:ext cx="5486400" cy="4498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el 7"/>
          <p:cNvSpPr>
            <a:spLocks noGrp="1"/>
          </p:cNvSpPr>
          <p:nvPr>
            <p:ph type="title"/>
          </p:nvPr>
        </p:nvSpPr>
        <p:spPr>
          <a:xfrm>
            <a:off x="457200" y="-1588"/>
            <a:ext cx="8229600" cy="952501"/>
          </a:xfrm>
        </p:spPr>
        <p:txBody>
          <a:bodyPr/>
          <a:lstStyle/>
          <a:p>
            <a:r>
              <a:rPr lang="nl-NL" dirty="0" smtClean="0">
                <a:latin typeface="ScalaSans" pitchFamily="34" charset="0"/>
                <a:ea typeface="ヒラギノ角ゴ Pro W3" charset="-128"/>
                <a:cs typeface="ScalaSans" pitchFamily="34" charset="0"/>
              </a:rPr>
              <a:t>Symposium Mantelzorg</a:t>
            </a:r>
            <a:endParaRPr lang="en-GB" dirty="0" smtClean="0">
              <a:latin typeface="ScalaSans" pitchFamily="34" charset="0"/>
              <a:ea typeface="ヒラギノ角ゴ Pro W3" charset="-128"/>
              <a:cs typeface="ScalaSans" pitchFamily="34" charset="0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3340100" y="6257925"/>
            <a:ext cx="2222500" cy="365125"/>
          </a:xfrm>
        </p:spPr>
        <p:txBody>
          <a:bodyPr/>
          <a:lstStyle/>
          <a:p>
            <a:pPr marL="88900" indent="-88900">
              <a:defRPr/>
            </a:pPr>
            <a:r>
              <a:rPr lang="en-US" dirty="0" smtClean="0"/>
              <a:t>School of Catholic Theology</a:t>
            </a:r>
            <a:endParaRPr lang="en-US" dirty="0"/>
          </a:p>
        </p:txBody>
      </p:sp>
      <p:sp>
        <p:nvSpPr>
          <p:cNvPr id="8" name="Tijdelijke aanduiding voor voettekst 4"/>
          <p:cNvSpPr txBox="1">
            <a:spLocks/>
          </p:cNvSpPr>
          <p:nvPr/>
        </p:nvSpPr>
        <p:spPr>
          <a:xfrm>
            <a:off x="6019800" y="6257925"/>
            <a:ext cx="2832100" cy="365125"/>
          </a:xfrm>
          <a:prstGeom prst="rect">
            <a:avLst/>
          </a:prstGeom>
        </p:spPr>
        <p:txBody>
          <a:bodyPr/>
          <a:lstStyle/>
          <a:p>
            <a:pPr marL="88900" marR="0" lvl="0" indent="-8890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9933"/>
                </a:solidFill>
                <a:effectLst/>
                <a:uLnTx/>
                <a:uFillTx/>
                <a:latin typeface="ScalaSans"/>
                <a:ea typeface="+mn-ea"/>
                <a:cs typeface="ScalaSans"/>
              </a:rPr>
              <a:t>Dr. Archibald L.H.M. van Wieringen, pr.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CC9933"/>
              </a:solidFill>
              <a:effectLst/>
              <a:uLnTx/>
              <a:uFillTx/>
              <a:latin typeface="ScalaSans"/>
              <a:ea typeface="+mn-ea"/>
              <a:cs typeface="ScalaSans"/>
            </a:endParaRPr>
          </a:p>
        </p:txBody>
      </p:sp>
      <p:sp>
        <p:nvSpPr>
          <p:cNvPr id="12" name="Tijdelijke aanduiding voor voettekst 4"/>
          <p:cNvSpPr txBox="1">
            <a:spLocks/>
          </p:cNvSpPr>
          <p:nvPr/>
        </p:nvSpPr>
        <p:spPr>
          <a:xfrm>
            <a:off x="0" y="5802232"/>
            <a:ext cx="9144000" cy="540386"/>
          </a:xfrm>
          <a:prstGeom prst="rect">
            <a:avLst/>
          </a:prstGeom>
        </p:spPr>
        <p:txBody>
          <a:bodyPr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200" dirty="0" smtClean="0"/>
              <a:t>Max Ernst, </a:t>
            </a:r>
            <a:r>
              <a:rPr lang="fr-FR" sz="2200" dirty="0" smtClean="0"/>
              <a:t>La vierge corrigeant l’enfant Jésus </a:t>
            </a:r>
            <a:r>
              <a:rPr lang="nl-NL" sz="2200" dirty="0" smtClean="0"/>
              <a:t>(de heilige Familie)</a:t>
            </a:r>
            <a:endParaRPr kumimoji="0" lang="nl-NL" sz="2200" b="0" i="1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ScalaSans"/>
              <a:ea typeface="+mn-ea"/>
              <a:cs typeface="ScalaSans"/>
            </a:endParaRPr>
          </a:p>
        </p:txBody>
      </p:sp>
      <p:pic>
        <p:nvPicPr>
          <p:cNvPr id="3074" name="Picture 2" descr="C:\Users\Archibald\Downloads\Max Ernst. We zien hoe Jezus’ moeder, Maria, het kind Jezus slaat. De titel van het schilderij is La vierge corrigeant l’enfant Jésus devant trois témoi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2739" y="741689"/>
            <a:ext cx="3649661" cy="5060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el 7"/>
          <p:cNvSpPr>
            <a:spLocks noGrp="1"/>
          </p:cNvSpPr>
          <p:nvPr>
            <p:ph type="title"/>
          </p:nvPr>
        </p:nvSpPr>
        <p:spPr>
          <a:xfrm>
            <a:off x="457200" y="-1588"/>
            <a:ext cx="8229600" cy="952501"/>
          </a:xfrm>
        </p:spPr>
        <p:txBody>
          <a:bodyPr/>
          <a:lstStyle/>
          <a:p>
            <a:r>
              <a:rPr lang="nl-NL" dirty="0" smtClean="0">
                <a:latin typeface="ScalaSans" pitchFamily="34" charset="0"/>
                <a:ea typeface="ヒラギノ角ゴ Pro W3" charset="-128"/>
                <a:cs typeface="ScalaSans" pitchFamily="34" charset="0"/>
              </a:rPr>
              <a:t>Symposium Mantelzorg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3340100" y="6257925"/>
            <a:ext cx="2222500" cy="365125"/>
          </a:xfrm>
        </p:spPr>
        <p:txBody>
          <a:bodyPr/>
          <a:lstStyle/>
          <a:p>
            <a:pPr marL="88900" indent="-88900">
              <a:defRPr/>
            </a:pPr>
            <a:r>
              <a:rPr lang="en-US" dirty="0" smtClean="0"/>
              <a:t>School of Catholic Theology</a:t>
            </a:r>
            <a:endParaRPr lang="en-US" dirty="0"/>
          </a:p>
        </p:txBody>
      </p:sp>
      <p:sp>
        <p:nvSpPr>
          <p:cNvPr id="8" name="Tijdelijke aanduiding voor voettekst 4"/>
          <p:cNvSpPr txBox="1">
            <a:spLocks/>
          </p:cNvSpPr>
          <p:nvPr/>
        </p:nvSpPr>
        <p:spPr>
          <a:xfrm>
            <a:off x="6019800" y="6257925"/>
            <a:ext cx="2832100" cy="365125"/>
          </a:xfrm>
          <a:prstGeom prst="rect">
            <a:avLst/>
          </a:prstGeom>
        </p:spPr>
        <p:txBody>
          <a:bodyPr/>
          <a:lstStyle/>
          <a:p>
            <a:pPr marL="88900" marR="0" lvl="0" indent="-8890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9933"/>
                </a:solidFill>
                <a:effectLst/>
                <a:uLnTx/>
                <a:uFillTx/>
                <a:latin typeface="ScalaSans"/>
                <a:ea typeface="+mn-ea"/>
                <a:cs typeface="ScalaSans"/>
              </a:rPr>
              <a:t>Dr. Archibald L.H.M. van Wieringen pr.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CC9933"/>
              </a:solidFill>
              <a:effectLst/>
              <a:uLnTx/>
              <a:uFillTx/>
              <a:latin typeface="ScalaSans"/>
              <a:ea typeface="+mn-ea"/>
              <a:cs typeface="ScalaSans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457200" y="1231900"/>
            <a:ext cx="83947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dirty="0" smtClean="0"/>
              <a:t>Dekaloog</a:t>
            </a:r>
            <a:endParaRPr lang="nl-NL" sz="2800" dirty="0" smtClean="0"/>
          </a:p>
          <a:p>
            <a:pPr algn="ctr"/>
            <a:endParaRPr lang="nl-NL" sz="2800" b="1" dirty="0" smtClean="0"/>
          </a:p>
          <a:p>
            <a:pPr algn="ctr"/>
            <a:endParaRPr lang="nl-NL" sz="2800" b="1" dirty="0" smtClean="0"/>
          </a:p>
          <a:p>
            <a:pPr algn="just"/>
            <a:r>
              <a:rPr lang="nl-NL" sz="2800" b="1" dirty="0" smtClean="0"/>
              <a:t>		over de Heer God    over de mens</a:t>
            </a:r>
          </a:p>
          <a:p>
            <a:pPr algn="just"/>
            <a:r>
              <a:rPr lang="nl-NL" sz="2800" b="1" dirty="0" smtClean="0"/>
              <a:t>		</a:t>
            </a:r>
            <a:r>
              <a:rPr lang="nl-NL" sz="2800" b="1" dirty="0" smtClean="0"/>
              <a:t>	I</a:t>
            </a:r>
            <a:r>
              <a:rPr lang="nl-NL" sz="2800" b="1" dirty="0" smtClean="0"/>
              <a:t>			IV</a:t>
            </a:r>
          </a:p>
          <a:p>
            <a:pPr algn="just"/>
            <a:r>
              <a:rPr lang="nl-NL" sz="2800" b="1" dirty="0" smtClean="0"/>
              <a:t>			</a:t>
            </a:r>
            <a:r>
              <a:rPr lang="nl-NL" sz="2800" b="1" dirty="0" smtClean="0"/>
              <a:t>II</a:t>
            </a:r>
            <a:r>
              <a:rPr lang="nl-NL" sz="2800" b="1" dirty="0" smtClean="0"/>
              <a:t>			V</a:t>
            </a:r>
          </a:p>
          <a:p>
            <a:pPr algn="just"/>
            <a:r>
              <a:rPr lang="nl-NL" sz="2800" b="1" dirty="0" smtClean="0"/>
              <a:t>			</a:t>
            </a:r>
            <a:r>
              <a:rPr lang="nl-NL" sz="2800" b="1" dirty="0" smtClean="0"/>
              <a:t>III</a:t>
            </a:r>
            <a:r>
              <a:rPr lang="nl-NL" sz="2800" b="1" dirty="0" smtClean="0"/>
              <a:t>			VI</a:t>
            </a:r>
          </a:p>
          <a:p>
            <a:pPr algn="just"/>
            <a:r>
              <a:rPr lang="nl-NL" sz="2800" b="1" dirty="0" smtClean="0"/>
              <a:t>						VII</a:t>
            </a:r>
          </a:p>
          <a:p>
            <a:pPr algn="just"/>
            <a:r>
              <a:rPr lang="nl-NL" sz="2800" b="1" dirty="0" smtClean="0"/>
              <a:t>						VIII</a:t>
            </a:r>
          </a:p>
          <a:p>
            <a:pPr algn="just"/>
            <a:r>
              <a:rPr lang="nl-NL" sz="2800" b="1" dirty="0" smtClean="0"/>
              <a:t>						IX</a:t>
            </a:r>
          </a:p>
          <a:p>
            <a:pPr algn="just"/>
            <a:r>
              <a:rPr lang="nl-NL" sz="2800" b="1" dirty="0" smtClean="0"/>
              <a:t>		</a:t>
            </a:r>
            <a:r>
              <a:rPr lang="nl-NL" sz="2800" b="1" smtClean="0"/>
              <a:t>	</a:t>
            </a:r>
            <a:r>
              <a:rPr lang="nl-NL" sz="2800" b="1" dirty="0" smtClean="0"/>
              <a:t>			X				   </a:t>
            </a:r>
            <a:r>
              <a:rPr lang="nl-NL" sz="1400" dirty="0" smtClean="0"/>
              <a:t>(katholieke telling)</a:t>
            </a:r>
          </a:p>
        </p:txBody>
      </p:sp>
      <p:cxnSp>
        <p:nvCxnSpPr>
          <p:cNvPr id="9" name="Rechte verbindingslijn met pijl 8"/>
          <p:cNvCxnSpPr/>
          <p:nvPr/>
        </p:nvCxnSpPr>
        <p:spPr>
          <a:xfrm flipH="1">
            <a:off x="3797300" y="1739900"/>
            <a:ext cx="5461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/>
          <p:cNvCxnSpPr/>
          <p:nvPr/>
        </p:nvCxnSpPr>
        <p:spPr>
          <a:xfrm>
            <a:off x="4762500" y="1739900"/>
            <a:ext cx="3937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el 7"/>
          <p:cNvSpPr>
            <a:spLocks noGrp="1"/>
          </p:cNvSpPr>
          <p:nvPr>
            <p:ph type="title"/>
          </p:nvPr>
        </p:nvSpPr>
        <p:spPr>
          <a:xfrm>
            <a:off x="457200" y="-1588"/>
            <a:ext cx="8229600" cy="952501"/>
          </a:xfrm>
        </p:spPr>
        <p:txBody>
          <a:bodyPr/>
          <a:lstStyle/>
          <a:p>
            <a:r>
              <a:rPr lang="nl-NL" dirty="0" smtClean="0">
                <a:latin typeface="ScalaSans" pitchFamily="34" charset="0"/>
                <a:ea typeface="ヒラギノ角ゴ Pro W3" charset="-128"/>
                <a:cs typeface="ScalaSans" pitchFamily="34" charset="0"/>
              </a:rPr>
              <a:t>Symposium Mantelzorg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3340100" y="6257925"/>
            <a:ext cx="2222500" cy="365125"/>
          </a:xfrm>
        </p:spPr>
        <p:txBody>
          <a:bodyPr/>
          <a:lstStyle/>
          <a:p>
            <a:pPr marL="88900" indent="-88900">
              <a:defRPr/>
            </a:pPr>
            <a:r>
              <a:rPr lang="en-US" dirty="0" smtClean="0"/>
              <a:t>School of Catholic Theology</a:t>
            </a:r>
            <a:endParaRPr lang="en-US" dirty="0"/>
          </a:p>
        </p:txBody>
      </p:sp>
      <p:sp>
        <p:nvSpPr>
          <p:cNvPr id="8" name="Tijdelijke aanduiding voor voettekst 4"/>
          <p:cNvSpPr txBox="1">
            <a:spLocks/>
          </p:cNvSpPr>
          <p:nvPr/>
        </p:nvSpPr>
        <p:spPr>
          <a:xfrm>
            <a:off x="6019800" y="6257925"/>
            <a:ext cx="2832100" cy="365125"/>
          </a:xfrm>
          <a:prstGeom prst="rect">
            <a:avLst/>
          </a:prstGeom>
        </p:spPr>
        <p:txBody>
          <a:bodyPr/>
          <a:lstStyle/>
          <a:p>
            <a:pPr marL="88900" marR="0" lvl="0" indent="-8890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9933"/>
                </a:solidFill>
                <a:effectLst/>
                <a:uLnTx/>
                <a:uFillTx/>
                <a:latin typeface="ScalaSans"/>
                <a:ea typeface="+mn-ea"/>
                <a:cs typeface="ScalaSans"/>
              </a:rPr>
              <a:t>Dr. Archibald L.H.M. van Wieringen pr.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CC9933"/>
              </a:solidFill>
              <a:effectLst/>
              <a:uLnTx/>
              <a:uFillTx/>
              <a:latin typeface="ScalaSans"/>
              <a:ea typeface="+mn-ea"/>
              <a:cs typeface="ScalaSans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457200" y="1231900"/>
            <a:ext cx="83947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smtClean="0"/>
              <a:t>Brief aan de christenen van Efese 6:2-3</a:t>
            </a:r>
          </a:p>
          <a:p>
            <a:endParaRPr lang="nl-NL" sz="2800" dirty="0" smtClean="0"/>
          </a:p>
          <a:p>
            <a:r>
              <a:rPr lang="nl-NL" sz="2800" dirty="0" smtClean="0"/>
              <a:t>Eer je vader en moeder</a:t>
            </a:r>
          </a:p>
          <a:p>
            <a:r>
              <a:rPr lang="nl-NL" sz="2800" dirty="0" smtClean="0"/>
              <a:t>(wat het eerste gebod is met een blijde belofte),</a:t>
            </a:r>
          </a:p>
          <a:p>
            <a:r>
              <a:rPr lang="nl-NL" sz="2800" dirty="0" smtClean="0"/>
              <a:t>opdat het je goed mag gaan</a:t>
            </a:r>
          </a:p>
          <a:p>
            <a:r>
              <a:rPr lang="nl-NL" sz="2800" dirty="0" smtClean="0"/>
              <a:t>en je langlevend mag zijn op de aarde.</a:t>
            </a:r>
            <a:endParaRPr lang="nl-N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el 7"/>
          <p:cNvSpPr>
            <a:spLocks noGrp="1"/>
          </p:cNvSpPr>
          <p:nvPr>
            <p:ph type="title"/>
          </p:nvPr>
        </p:nvSpPr>
        <p:spPr>
          <a:xfrm>
            <a:off x="457200" y="-1588"/>
            <a:ext cx="8229600" cy="952501"/>
          </a:xfrm>
        </p:spPr>
        <p:txBody>
          <a:bodyPr/>
          <a:lstStyle/>
          <a:p>
            <a:r>
              <a:rPr lang="nl-NL" dirty="0" smtClean="0">
                <a:latin typeface="ScalaSans" pitchFamily="34" charset="0"/>
                <a:ea typeface="ヒラギノ角ゴ Pro W3" charset="-128"/>
                <a:cs typeface="ScalaSans" pitchFamily="34" charset="0"/>
              </a:rPr>
              <a:t>Symposium Mantelzorg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3340100" y="6257925"/>
            <a:ext cx="2222500" cy="365125"/>
          </a:xfrm>
        </p:spPr>
        <p:txBody>
          <a:bodyPr/>
          <a:lstStyle/>
          <a:p>
            <a:pPr marL="88900" indent="-88900">
              <a:defRPr/>
            </a:pPr>
            <a:r>
              <a:rPr lang="en-US" dirty="0" smtClean="0"/>
              <a:t>School of Catholic Theology</a:t>
            </a:r>
            <a:endParaRPr lang="en-US" dirty="0"/>
          </a:p>
        </p:txBody>
      </p:sp>
      <p:sp>
        <p:nvSpPr>
          <p:cNvPr id="8" name="Tijdelijke aanduiding voor voettekst 4"/>
          <p:cNvSpPr txBox="1">
            <a:spLocks/>
          </p:cNvSpPr>
          <p:nvPr/>
        </p:nvSpPr>
        <p:spPr>
          <a:xfrm>
            <a:off x="6019800" y="6257925"/>
            <a:ext cx="2832100" cy="365125"/>
          </a:xfrm>
          <a:prstGeom prst="rect">
            <a:avLst/>
          </a:prstGeom>
        </p:spPr>
        <p:txBody>
          <a:bodyPr/>
          <a:lstStyle/>
          <a:p>
            <a:pPr marL="88900" marR="0" lvl="0" indent="-8890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9933"/>
                </a:solidFill>
                <a:effectLst/>
                <a:uLnTx/>
                <a:uFillTx/>
                <a:latin typeface="ScalaSans"/>
                <a:ea typeface="+mn-ea"/>
                <a:cs typeface="ScalaSans"/>
              </a:rPr>
              <a:t>Dr. Archibald L.H.M. van Wieringen pr.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CC9933"/>
              </a:solidFill>
              <a:effectLst/>
              <a:uLnTx/>
              <a:uFillTx/>
              <a:latin typeface="ScalaSans"/>
              <a:ea typeface="+mn-ea"/>
              <a:cs typeface="ScalaSans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457200" y="1231900"/>
            <a:ext cx="83947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smtClean="0"/>
              <a:t>Johannes 19:26-27</a:t>
            </a:r>
          </a:p>
          <a:p>
            <a:endParaRPr lang="nl-NL" sz="2800" dirty="0" smtClean="0"/>
          </a:p>
          <a:p>
            <a:r>
              <a:rPr lang="nl-NL" sz="2800" dirty="0" smtClean="0"/>
              <a:t>Toen Jesus dan zijn moeder zag</a:t>
            </a:r>
          </a:p>
          <a:p>
            <a:r>
              <a:rPr lang="nl-NL" sz="2800" dirty="0" smtClean="0"/>
              <a:t>en de leerling die hij liefhad, erbij zag staan,</a:t>
            </a:r>
          </a:p>
          <a:p>
            <a:r>
              <a:rPr lang="nl-NL" sz="2800" dirty="0" smtClean="0"/>
              <a:t>zei hij tegen zijn moeder:</a:t>
            </a:r>
          </a:p>
          <a:p>
            <a:r>
              <a:rPr lang="nl-NL" sz="2800" dirty="0" smtClean="0"/>
              <a:t>“Vrouwe, ziedaar, je zoon”.</a:t>
            </a:r>
          </a:p>
          <a:p>
            <a:r>
              <a:rPr lang="nl-NL" sz="2800" dirty="0" smtClean="0"/>
              <a:t>Tegen de leerling zei hij:</a:t>
            </a:r>
          </a:p>
          <a:p>
            <a:r>
              <a:rPr lang="nl-NL" sz="2800" dirty="0" smtClean="0"/>
              <a:t>“Ziedaar, je moeder”.</a:t>
            </a:r>
          </a:p>
          <a:p>
            <a:r>
              <a:rPr lang="nl-NL" sz="2800" dirty="0" smtClean="0"/>
              <a:t>En vanaf dat uur nam de leerling haar op in zijn eigen huis.</a:t>
            </a:r>
            <a:endParaRPr lang="nl-N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el 7"/>
          <p:cNvSpPr>
            <a:spLocks noGrp="1"/>
          </p:cNvSpPr>
          <p:nvPr>
            <p:ph type="title"/>
          </p:nvPr>
        </p:nvSpPr>
        <p:spPr>
          <a:xfrm>
            <a:off x="457200" y="-1588"/>
            <a:ext cx="8229600" cy="952501"/>
          </a:xfrm>
        </p:spPr>
        <p:txBody>
          <a:bodyPr/>
          <a:lstStyle/>
          <a:p>
            <a:r>
              <a:rPr lang="nl-NL" dirty="0" smtClean="0">
                <a:latin typeface="ScalaSans" pitchFamily="34" charset="0"/>
                <a:ea typeface="ヒラギノ角ゴ Pro W3" charset="-128"/>
                <a:cs typeface="ScalaSans" pitchFamily="34" charset="0"/>
              </a:rPr>
              <a:t>Symposium Mantelzorg</a:t>
            </a:r>
            <a:endParaRPr lang="en-GB" dirty="0" smtClean="0">
              <a:latin typeface="ScalaSans" pitchFamily="34" charset="0"/>
              <a:ea typeface="ヒラギノ角ゴ Pro W3" charset="-128"/>
              <a:cs typeface="ScalaSans" pitchFamily="34" charset="0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3340100" y="6257925"/>
            <a:ext cx="2222500" cy="365125"/>
          </a:xfrm>
        </p:spPr>
        <p:txBody>
          <a:bodyPr/>
          <a:lstStyle/>
          <a:p>
            <a:pPr marL="88900" indent="-88900">
              <a:defRPr/>
            </a:pPr>
            <a:r>
              <a:rPr lang="en-US" dirty="0" smtClean="0"/>
              <a:t>School of Catholic Theology</a:t>
            </a:r>
            <a:endParaRPr lang="en-US" dirty="0"/>
          </a:p>
        </p:txBody>
      </p:sp>
      <p:sp>
        <p:nvSpPr>
          <p:cNvPr id="8" name="Tijdelijke aanduiding voor voettekst 4"/>
          <p:cNvSpPr txBox="1">
            <a:spLocks/>
          </p:cNvSpPr>
          <p:nvPr/>
        </p:nvSpPr>
        <p:spPr>
          <a:xfrm>
            <a:off x="6019800" y="6257925"/>
            <a:ext cx="2832100" cy="365125"/>
          </a:xfrm>
          <a:prstGeom prst="rect">
            <a:avLst/>
          </a:prstGeom>
        </p:spPr>
        <p:txBody>
          <a:bodyPr/>
          <a:lstStyle/>
          <a:p>
            <a:pPr marL="88900" marR="0" lvl="0" indent="-8890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9933"/>
                </a:solidFill>
                <a:effectLst/>
                <a:uLnTx/>
                <a:uFillTx/>
                <a:latin typeface="ScalaSans"/>
                <a:ea typeface="+mn-ea"/>
                <a:cs typeface="ScalaSans"/>
              </a:rPr>
              <a:t>Dr. Archibald L.H.M. van Wieringen, pr.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CC9933"/>
              </a:solidFill>
              <a:effectLst/>
              <a:uLnTx/>
              <a:uFillTx/>
              <a:latin typeface="ScalaSans"/>
              <a:ea typeface="+mn-ea"/>
              <a:cs typeface="ScalaSans"/>
            </a:endParaRPr>
          </a:p>
        </p:txBody>
      </p:sp>
      <p:pic>
        <p:nvPicPr>
          <p:cNvPr id="1026" name="Picture 2" descr="C:\Users\Archibald\Downloads\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9300" y="950913"/>
            <a:ext cx="5143500" cy="5079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el 7"/>
          <p:cNvSpPr>
            <a:spLocks noGrp="1"/>
          </p:cNvSpPr>
          <p:nvPr>
            <p:ph type="title"/>
          </p:nvPr>
        </p:nvSpPr>
        <p:spPr>
          <a:xfrm>
            <a:off x="457200" y="-1588"/>
            <a:ext cx="8229600" cy="952501"/>
          </a:xfrm>
        </p:spPr>
        <p:txBody>
          <a:bodyPr/>
          <a:lstStyle/>
          <a:p>
            <a:r>
              <a:rPr lang="nl-NL" dirty="0" smtClean="0">
                <a:latin typeface="ScalaSans" pitchFamily="34" charset="0"/>
                <a:ea typeface="ヒラギノ角ゴ Pro W3" charset="-128"/>
                <a:cs typeface="ScalaSans" pitchFamily="34" charset="0"/>
              </a:rPr>
              <a:t>Symposium Mantelzorg</a:t>
            </a:r>
            <a:endParaRPr lang="en-GB" dirty="0" smtClean="0">
              <a:latin typeface="ScalaSans" pitchFamily="34" charset="0"/>
              <a:ea typeface="ヒラギノ角ゴ Pro W3" charset="-128"/>
              <a:cs typeface="ScalaSans" pitchFamily="34" charset="0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3340100" y="6257925"/>
            <a:ext cx="2222500" cy="365125"/>
          </a:xfrm>
        </p:spPr>
        <p:txBody>
          <a:bodyPr/>
          <a:lstStyle/>
          <a:p>
            <a:pPr marL="88900" indent="-88900">
              <a:defRPr/>
            </a:pPr>
            <a:r>
              <a:rPr lang="en-US" dirty="0" smtClean="0"/>
              <a:t>School of Catholic Theology</a:t>
            </a:r>
            <a:endParaRPr lang="en-US" dirty="0"/>
          </a:p>
        </p:txBody>
      </p:sp>
      <p:sp>
        <p:nvSpPr>
          <p:cNvPr id="8" name="Tijdelijke aanduiding voor voettekst 4"/>
          <p:cNvSpPr txBox="1">
            <a:spLocks/>
          </p:cNvSpPr>
          <p:nvPr/>
        </p:nvSpPr>
        <p:spPr>
          <a:xfrm>
            <a:off x="6019800" y="6257925"/>
            <a:ext cx="2832100" cy="365125"/>
          </a:xfrm>
          <a:prstGeom prst="rect">
            <a:avLst/>
          </a:prstGeom>
        </p:spPr>
        <p:txBody>
          <a:bodyPr/>
          <a:lstStyle/>
          <a:p>
            <a:pPr marL="88900" marR="0" lvl="0" indent="-8890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9933"/>
                </a:solidFill>
                <a:effectLst/>
                <a:uLnTx/>
                <a:uFillTx/>
                <a:latin typeface="ScalaSans"/>
                <a:ea typeface="+mn-ea"/>
                <a:cs typeface="ScalaSans"/>
              </a:rPr>
              <a:t>Dr. Archibald L.H.M. van Wieringen, pr.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CC9933"/>
              </a:solidFill>
              <a:effectLst/>
              <a:uLnTx/>
              <a:uFillTx/>
              <a:latin typeface="ScalaSans"/>
              <a:ea typeface="+mn-ea"/>
              <a:cs typeface="ScalaSans"/>
            </a:endParaRPr>
          </a:p>
        </p:txBody>
      </p:sp>
      <p:sp>
        <p:nvSpPr>
          <p:cNvPr id="12" name="Tijdelijke aanduiding voor voettekst 4"/>
          <p:cNvSpPr txBox="1">
            <a:spLocks/>
          </p:cNvSpPr>
          <p:nvPr/>
        </p:nvSpPr>
        <p:spPr>
          <a:xfrm>
            <a:off x="1193800" y="5588000"/>
            <a:ext cx="7302499" cy="540386"/>
          </a:xfrm>
          <a:prstGeom prst="rect">
            <a:avLst/>
          </a:prstGeom>
        </p:spPr>
        <p:txBody>
          <a:bodyPr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 smtClean="0"/>
              <a:t>het ‘huisje van Maria’ te Efese</a:t>
            </a:r>
            <a:endParaRPr kumimoji="0" lang="nl-NL" sz="2400" b="0" i="1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ScalaSans"/>
              <a:ea typeface="+mn-ea"/>
              <a:cs typeface="ScalaSans"/>
            </a:endParaRPr>
          </a:p>
        </p:txBody>
      </p:sp>
      <p:pic>
        <p:nvPicPr>
          <p:cNvPr id="5122" name="Picture 2" descr="C:\Users\Archibald\Downloads\patroonsfeest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1562" y="950913"/>
            <a:ext cx="6573190" cy="4637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el 7"/>
          <p:cNvSpPr>
            <a:spLocks noGrp="1"/>
          </p:cNvSpPr>
          <p:nvPr>
            <p:ph type="title"/>
          </p:nvPr>
        </p:nvSpPr>
        <p:spPr>
          <a:xfrm>
            <a:off x="457200" y="-1588"/>
            <a:ext cx="8229600" cy="952501"/>
          </a:xfrm>
        </p:spPr>
        <p:txBody>
          <a:bodyPr/>
          <a:lstStyle/>
          <a:p>
            <a:r>
              <a:rPr lang="nl-NL" dirty="0" smtClean="0">
                <a:latin typeface="ScalaSans" pitchFamily="34" charset="0"/>
                <a:ea typeface="ヒラギノ角ゴ Pro W3" charset="-128"/>
                <a:cs typeface="ScalaSans" pitchFamily="34" charset="0"/>
              </a:rPr>
              <a:t>Symposium Mantelzorg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3340100" y="6257925"/>
            <a:ext cx="2222500" cy="365125"/>
          </a:xfrm>
        </p:spPr>
        <p:txBody>
          <a:bodyPr/>
          <a:lstStyle/>
          <a:p>
            <a:pPr marL="88900" indent="-88900">
              <a:defRPr/>
            </a:pPr>
            <a:r>
              <a:rPr lang="en-US" dirty="0" smtClean="0"/>
              <a:t>School of Catholic Theology</a:t>
            </a:r>
            <a:endParaRPr lang="en-US" dirty="0"/>
          </a:p>
        </p:txBody>
      </p:sp>
      <p:sp>
        <p:nvSpPr>
          <p:cNvPr id="8" name="Tijdelijke aanduiding voor voettekst 4"/>
          <p:cNvSpPr txBox="1">
            <a:spLocks/>
          </p:cNvSpPr>
          <p:nvPr/>
        </p:nvSpPr>
        <p:spPr>
          <a:xfrm>
            <a:off x="6019800" y="6257925"/>
            <a:ext cx="2832100" cy="365125"/>
          </a:xfrm>
          <a:prstGeom prst="rect">
            <a:avLst/>
          </a:prstGeom>
        </p:spPr>
        <p:txBody>
          <a:bodyPr/>
          <a:lstStyle/>
          <a:p>
            <a:pPr marL="88900" marR="0" lvl="0" indent="-8890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9933"/>
                </a:solidFill>
                <a:effectLst/>
                <a:uLnTx/>
                <a:uFillTx/>
                <a:latin typeface="ScalaSans"/>
                <a:ea typeface="+mn-ea"/>
                <a:cs typeface="ScalaSans"/>
              </a:rPr>
              <a:t>Dr. Archibald L.H.M. van Wieringen pr.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CC9933"/>
              </a:solidFill>
              <a:effectLst/>
              <a:uLnTx/>
              <a:uFillTx/>
              <a:latin typeface="ScalaSans"/>
              <a:ea typeface="+mn-ea"/>
              <a:cs typeface="ScalaSans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457200" y="1549400"/>
            <a:ext cx="83947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nl-NL" sz="2800" dirty="0" smtClean="0"/>
              <a:t>publicatie vanwege de</a:t>
            </a:r>
          </a:p>
          <a:p>
            <a:pPr algn="ctr">
              <a:buNone/>
            </a:pPr>
            <a:r>
              <a:rPr lang="nl-NL" sz="2800" dirty="0" smtClean="0"/>
              <a:t>Beraadgroep Samenlevingsvragen</a:t>
            </a:r>
          </a:p>
          <a:p>
            <a:pPr algn="ctr">
              <a:buNone/>
            </a:pPr>
            <a:endParaRPr lang="nl-NL" sz="2800" dirty="0" smtClean="0">
              <a:latin typeface="ScalaSans" pitchFamily="34" charset="0"/>
              <a:cs typeface="ScalaSans" pitchFamily="34" charset="0"/>
            </a:endParaRPr>
          </a:p>
          <a:p>
            <a:pPr algn="ctr">
              <a:buNone/>
            </a:pPr>
            <a:endParaRPr lang="nl-NL" sz="2800" dirty="0" smtClean="0">
              <a:latin typeface="ScalaSans" pitchFamily="34" charset="0"/>
              <a:cs typeface="ScalaSans" pitchFamily="34" charset="0"/>
            </a:endParaRPr>
          </a:p>
          <a:p>
            <a:pPr algn="ctr"/>
            <a:r>
              <a:rPr lang="nl-NL" sz="2800" b="1" dirty="0" smtClean="0">
                <a:solidFill>
                  <a:srgbClr val="C00000"/>
                </a:solidFill>
              </a:rPr>
              <a:t>“Gij hebt mij bekleed met een mantel van trouw”</a:t>
            </a:r>
          </a:p>
          <a:p>
            <a:pPr algn="ctr"/>
            <a:r>
              <a:rPr lang="nl-NL" sz="2800" dirty="0" smtClean="0">
                <a:solidFill>
                  <a:srgbClr val="C00000"/>
                </a:solidFill>
              </a:rPr>
              <a:t>hoe kerken mantelzorgers kunnen ondersteunen met daad en woord</a:t>
            </a:r>
            <a:endParaRPr lang="nl-NL" sz="2800" dirty="0" smtClean="0">
              <a:solidFill>
                <a:srgbClr val="C00000"/>
              </a:solidFill>
              <a:latin typeface="ScalaSans" pitchFamily="34" charset="0"/>
              <a:cs typeface="Scala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4211960" y="2492896"/>
            <a:ext cx="4246562" cy="1470025"/>
          </a:xfrm>
        </p:spPr>
        <p:txBody>
          <a:bodyPr>
            <a:normAutofit/>
          </a:bodyPr>
          <a:lstStyle/>
          <a:p>
            <a:r>
              <a:rPr lang="nl-NL" sz="4000" dirty="0" smtClean="0"/>
              <a:t>PAUZE</a:t>
            </a:r>
            <a:endParaRPr lang="nl-NL" sz="4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7196118" y="-7639050"/>
            <a:ext cx="2353628" cy="2213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96135" y="-7639050"/>
            <a:ext cx="3600000" cy="338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screen"/>
          <a:srcRect r="45887"/>
          <a:stretch>
            <a:fillRect/>
          </a:stretch>
        </p:blipFill>
        <p:spPr bwMode="auto">
          <a:xfrm>
            <a:off x="1" y="4"/>
            <a:ext cx="3948217" cy="6862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4747">
                <a:tint val="45000"/>
                <a:satMod val="400000"/>
              </a:srgbClr>
            </a:duotone>
            <a:lum contrast="69000"/>
          </a:blip>
          <a:srcRect/>
          <a:stretch>
            <a:fillRect/>
          </a:stretch>
        </p:blipFill>
        <p:spPr bwMode="auto">
          <a:xfrm>
            <a:off x="4355976" y="5085184"/>
            <a:ext cx="1290092" cy="1021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kstvak 10"/>
          <p:cNvSpPr txBox="1"/>
          <p:nvPr/>
        </p:nvSpPr>
        <p:spPr>
          <a:xfrm>
            <a:off x="4283968" y="623731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C00000"/>
                </a:solidFill>
              </a:rPr>
              <a:t>raad van kerken in </a:t>
            </a:r>
            <a:r>
              <a:rPr lang="nl-NL" b="1" dirty="0" err="1">
                <a:solidFill>
                  <a:srgbClr val="C00000"/>
                </a:solidFill>
              </a:rPr>
              <a:t>nederland</a:t>
            </a:r>
            <a:endParaRPr lang="nl-NL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211960" y="1124744"/>
            <a:ext cx="4246240" cy="1470025"/>
          </a:xfrm>
        </p:spPr>
        <p:txBody>
          <a:bodyPr>
            <a:normAutofit/>
          </a:bodyPr>
          <a:lstStyle/>
          <a:p>
            <a:pPr algn="l"/>
            <a:r>
              <a:rPr lang="nl-NL" sz="3200" dirty="0" smtClean="0"/>
              <a:t>Dr. </a:t>
            </a:r>
            <a:r>
              <a:rPr lang="nl-NL" sz="3200" dirty="0" err="1" smtClean="0"/>
              <a:t>Hettie</a:t>
            </a:r>
            <a:r>
              <a:rPr lang="nl-NL" sz="3200" dirty="0" smtClean="0"/>
              <a:t> A. </a:t>
            </a:r>
            <a:r>
              <a:rPr lang="nl-NL" sz="3200" dirty="0" err="1" smtClean="0"/>
              <a:t>Pott-Buter</a:t>
            </a:r>
            <a:endParaRPr lang="nl-NL" sz="32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211960" y="2852936"/>
            <a:ext cx="3344416" cy="1752600"/>
          </a:xfrm>
        </p:spPr>
        <p:txBody>
          <a:bodyPr>
            <a:normAutofit/>
          </a:bodyPr>
          <a:lstStyle/>
          <a:p>
            <a:pPr algn="l"/>
            <a:r>
              <a:rPr lang="nl-NL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Mantelzorg vanuit economisch perspectief</a:t>
            </a:r>
            <a:endParaRPr lang="nl-NL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7196118" y="-7639050"/>
            <a:ext cx="2353628" cy="2213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96135" y="-7639050"/>
            <a:ext cx="3600000" cy="338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screen"/>
          <a:srcRect r="45887"/>
          <a:stretch>
            <a:fillRect/>
          </a:stretch>
        </p:blipFill>
        <p:spPr bwMode="auto">
          <a:xfrm>
            <a:off x="1" y="4"/>
            <a:ext cx="3948217" cy="6862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4747">
                <a:tint val="45000"/>
                <a:satMod val="400000"/>
              </a:srgbClr>
            </a:duotone>
            <a:lum contrast="69000"/>
          </a:blip>
          <a:srcRect/>
          <a:stretch>
            <a:fillRect/>
          </a:stretch>
        </p:blipFill>
        <p:spPr bwMode="auto">
          <a:xfrm>
            <a:off x="4355976" y="5085184"/>
            <a:ext cx="1290092" cy="1021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kstvak 10"/>
          <p:cNvSpPr txBox="1"/>
          <p:nvPr/>
        </p:nvSpPr>
        <p:spPr>
          <a:xfrm>
            <a:off x="4283968" y="623731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C00000"/>
                </a:solidFill>
              </a:rPr>
              <a:t>raad van kerken in </a:t>
            </a:r>
            <a:r>
              <a:rPr lang="nl-NL" b="1" dirty="0" err="1">
                <a:solidFill>
                  <a:srgbClr val="C00000"/>
                </a:solidFill>
              </a:rPr>
              <a:t>nederland</a:t>
            </a:r>
            <a:endParaRPr lang="nl-NL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211960" y="1556792"/>
            <a:ext cx="4246240" cy="1470025"/>
          </a:xfrm>
        </p:spPr>
        <p:txBody>
          <a:bodyPr>
            <a:normAutofit/>
          </a:bodyPr>
          <a:lstStyle/>
          <a:p>
            <a:r>
              <a:rPr lang="nl-NL" sz="3200" dirty="0" err="1" smtClean="0"/>
              <a:t>Envoy</a:t>
            </a:r>
            <a:r>
              <a:rPr lang="nl-NL" sz="3200" dirty="0" smtClean="0"/>
              <a:t> drs. </a:t>
            </a:r>
            <a:r>
              <a:rPr lang="nl-NL" sz="3200" dirty="0" err="1" smtClean="0"/>
              <a:t>Cornel</a:t>
            </a:r>
            <a:r>
              <a:rPr lang="nl-NL" sz="3200" dirty="0" smtClean="0"/>
              <a:t> Vader</a:t>
            </a:r>
            <a:endParaRPr lang="nl-NL" sz="32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283968" y="3068960"/>
            <a:ext cx="3344416" cy="1752600"/>
          </a:xfrm>
        </p:spPr>
        <p:txBody>
          <a:bodyPr>
            <a:normAutofit/>
          </a:bodyPr>
          <a:lstStyle/>
          <a:p>
            <a:pPr algn="l"/>
            <a:r>
              <a:rPr lang="nl-N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Mantelzorg vanuit zorgperspectief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7196118" y="-7639050"/>
            <a:ext cx="2353628" cy="2213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196135" y="-7639050"/>
            <a:ext cx="3600000" cy="338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screen"/>
          <a:srcRect r="45887"/>
          <a:stretch>
            <a:fillRect/>
          </a:stretch>
        </p:blipFill>
        <p:spPr bwMode="auto">
          <a:xfrm>
            <a:off x="1" y="4"/>
            <a:ext cx="3948217" cy="6862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4747">
                <a:tint val="45000"/>
                <a:satMod val="400000"/>
              </a:srgbClr>
            </a:duotone>
            <a:lum contrast="69000"/>
          </a:blip>
          <a:srcRect/>
          <a:stretch>
            <a:fillRect/>
          </a:stretch>
        </p:blipFill>
        <p:spPr bwMode="auto">
          <a:xfrm>
            <a:off x="4355976" y="5085184"/>
            <a:ext cx="1290092" cy="1021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kstvak 10"/>
          <p:cNvSpPr txBox="1"/>
          <p:nvPr/>
        </p:nvSpPr>
        <p:spPr>
          <a:xfrm>
            <a:off x="4283968" y="623731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C00000"/>
                </a:solidFill>
              </a:rPr>
              <a:t>raad van kerken in </a:t>
            </a:r>
            <a:r>
              <a:rPr lang="nl-NL" b="1" dirty="0" err="1">
                <a:solidFill>
                  <a:srgbClr val="C00000"/>
                </a:solidFill>
              </a:rPr>
              <a:t>nederland</a:t>
            </a:r>
            <a:endParaRPr lang="nl-NL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3505200"/>
            <a:ext cx="6400800" cy="2209800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</a:pPr>
            <a:endParaRPr lang="en-GB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GB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GB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GB" sz="2800" smtClean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600200" y="2286000"/>
            <a:ext cx="7543800" cy="4038600"/>
          </a:xfrm>
          <a:noFill/>
        </p:spPr>
        <p:txBody>
          <a:bodyPr lIns="92075" tIns="46038" rIns="92075" bIns="46038" anchor="ctr"/>
          <a:lstStyle/>
          <a:p>
            <a:pPr algn="ctr" eaLnBrk="1" hangingPunct="1">
              <a:lnSpc>
                <a:spcPct val="150000"/>
              </a:lnSpc>
            </a:pPr>
            <a:r>
              <a:rPr lang="en-GB" sz="5400" b="1" dirty="0" smtClean="0"/>
              <a:t>De </a:t>
            </a:r>
            <a:r>
              <a:rPr lang="en-GB" sz="5400" b="1" dirty="0" err="1" smtClean="0"/>
              <a:t>economische</a:t>
            </a:r>
            <a:r>
              <a:rPr lang="en-GB" sz="5400" b="1" dirty="0" smtClean="0"/>
              <a:t> </a:t>
            </a:r>
            <a:r>
              <a:rPr lang="en-GB" sz="5400" b="1" dirty="0" err="1" smtClean="0"/>
              <a:t>betekenis</a:t>
            </a:r>
            <a:r>
              <a:rPr lang="en-GB" sz="5400" b="1" dirty="0" smtClean="0"/>
              <a:t> van </a:t>
            </a:r>
            <a:r>
              <a:rPr lang="en-GB" sz="5400" b="1" dirty="0" err="1" smtClean="0"/>
              <a:t>mantelzorg</a:t>
            </a:r>
            <a:r>
              <a:rPr lang="en-GB" sz="5400" b="1" dirty="0" smtClean="0"/>
              <a:t/>
            </a:r>
            <a:br>
              <a:rPr lang="en-GB" sz="5400" b="1" dirty="0" smtClean="0"/>
            </a:br>
            <a:r>
              <a:rPr lang="en-GB" sz="5400" dirty="0" smtClean="0">
                <a:latin typeface="Times New Roman" pitchFamily="18" charset="0"/>
              </a:rPr>
              <a:t>Hettie Pott-</a:t>
            </a:r>
            <a:r>
              <a:rPr lang="en-GB" sz="5400" dirty="0" err="1" smtClean="0">
                <a:latin typeface="Times New Roman" pitchFamily="18" charset="0"/>
              </a:rPr>
              <a:t>Buter</a:t>
            </a:r>
            <a:r>
              <a:rPr lang="en-GB" sz="5400" dirty="0" smtClean="0">
                <a:latin typeface="Times New Roman" pitchFamily="18" charset="0"/>
              </a:rPr>
              <a:t/>
            </a:r>
            <a:br>
              <a:rPr lang="en-GB" sz="5400" dirty="0" smtClean="0">
                <a:latin typeface="Times New Roman" pitchFamily="18" charset="0"/>
              </a:rPr>
            </a:br>
            <a:r>
              <a:rPr lang="en-GB" sz="5400" b="1" dirty="0" smtClean="0"/>
              <a:t/>
            </a:r>
            <a:br>
              <a:rPr lang="en-GB" sz="5400" b="1" dirty="0" smtClean="0"/>
            </a:br>
            <a:endParaRPr lang="en-GB" sz="4400" dirty="0" smtClean="0"/>
          </a:p>
        </p:txBody>
      </p:sp>
    </p:spTree>
    <p:extLst>
      <p:ext uri="{BB962C8B-B14F-4D97-AF65-F5344CB8AC3E}">
        <p14:creationId xmlns:p14="http://schemas.microsoft.com/office/powerpoint/2010/main" val="82214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457200"/>
            <a:ext cx="7916862" cy="1219200"/>
          </a:xfrm>
        </p:spPr>
        <p:txBody>
          <a:bodyPr/>
          <a:lstStyle/>
          <a:p>
            <a:r>
              <a:rPr lang="nl-NL" sz="4400" smtClean="0"/>
              <a:t>Mantelzorg deel zorgstelsel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62000" y="1752600"/>
            <a:ext cx="7924800" cy="4379913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nl-NL" sz="3200" b="1" dirty="0" smtClean="0">
                <a:solidFill>
                  <a:srgbClr val="FF0000"/>
                </a:solidFill>
              </a:rPr>
              <a:t>Situatie 2013</a:t>
            </a:r>
            <a:r>
              <a:rPr lang="nl-NL" sz="3200" dirty="0" smtClean="0"/>
              <a:t>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nl-NL" sz="3200" dirty="0" smtClean="0"/>
              <a:t>Financiering zorgstelsel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nl-NL" dirty="0" smtClean="0"/>
              <a:t>voor </a:t>
            </a:r>
            <a:r>
              <a:rPr lang="nl-NL" dirty="0"/>
              <a:t>hele bevolking</a:t>
            </a:r>
          </a:p>
          <a:p>
            <a:pPr>
              <a:defRPr/>
            </a:pPr>
            <a:r>
              <a:rPr lang="nl-NL" dirty="0"/>
              <a:t>Cure = </a:t>
            </a:r>
            <a:r>
              <a:rPr lang="nl-NL" dirty="0" smtClean="0"/>
              <a:t>Zorgverzekeringswet = Zvw</a:t>
            </a:r>
            <a:endParaRPr lang="nl-NL" dirty="0"/>
          </a:p>
          <a:p>
            <a:pPr>
              <a:defRPr/>
            </a:pPr>
            <a:r>
              <a:rPr lang="nl-NL" dirty="0"/>
              <a:t>Care = </a:t>
            </a:r>
            <a:r>
              <a:rPr lang="nl-NL" dirty="0" smtClean="0"/>
              <a:t>Algemene Wet Bijzondere Ziektekosten = AWBZ</a:t>
            </a:r>
            <a:endParaRPr lang="nl-NL" dirty="0"/>
          </a:p>
          <a:p>
            <a:pPr>
              <a:defRPr/>
            </a:pPr>
            <a:r>
              <a:rPr lang="nl-NL" dirty="0"/>
              <a:t>Eenvoudige zorg = </a:t>
            </a:r>
            <a:r>
              <a:rPr lang="nl-NL" dirty="0" smtClean="0"/>
              <a:t>Wet maatschappelijke ondersteuning = Wmo</a:t>
            </a:r>
            <a:endParaRPr lang="nl-NL" dirty="0"/>
          </a:p>
          <a:p>
            <a:pPr>
              <a:defRPr/>
            </a:pPr>
            <a:r>
              <a:rPr lang="nl-NL" dirty="0" smtClean="0"/>
              <a:t>Mantelzorg onbetaald</a:t>
            </a:r>
          </a:p>
          <a:p>
            <a:pPr marL="0" indent="0">
              <a:buFont typeface="Wingdings" pitchFamily="2" charset="2"/>
              <a:buNone/>
              <a:defRPr/>
            </a:pPr>
            <a:endParaRPr lang="nl-NL" dirty="0" smtClean="0"/>
          </a:p>
          <a:p>
            <a:pPr>
              <a:defRPr/>
            </a:pPr>
            <a:endParaRPr lang="nl-NL" dirty="0" smtClean="0"/>
          </a:p>
        </p:txBody>
      </p:sp>
      <p:sp>
        <p:nvSpPr>
          <p:cNvPr id="7172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sv-SE" sz="1400" smtClean="0">
                <a:solidFill>
                  <a:srgbClr val="000000"/>
                </a:solidFill>
                <a:latin typeface="Officina Sans" charset="0"/>
              </a:rPr>
              <a:t>Hettie Pott 24 juni 2013</a:t>
            </a:r>
            <a:endParaRPr lang="en-GB" sz="1400" smtClean="0">
              <a:solidFill>
                <a:srgbClr val="000000"/>
              </a:solidFill>
              <a:latin typeface="Officina Sans" charset="0"/>
            </a:endParaRPr>
          </a:p>
        </p:txBody>
      </p:sp>
      <p:sp>
        <p:nvSpPr>
          <p:cNvPr id="7173" name="Tijdelijke aanduiding voor dianummer 1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nl-NL" sz="1400" smtClean="0">
              <a:solidFill>
                <a:srgbClr val="000000"/>
              </a:solidFill>
              <a:latin typeface="Officina Sans" charset="0"/>
            </a:endParaRPr>
          </a:p>
          <a:p>
            <a:pPr eaLnBrk="1" hangingPunct="1"/>
            <a:fld id="{8C3AD557-62B9-43AF-9216-4D553AB2A385}" type="slidenum">
              <a:rPr lang="nl-NL" sz="1400" smtClean="0">
                <a:solidFill>
                  <a:srgbClr val="000000"/>
                </a:solidFill>
                <a:latin typeface="Officina Sans" charset="0"/>
              </a:rPr>
              <a:pPr eaLnBrk="1" hangingPunct="1"/>
              <a:t>21</a:t>
            </a:fld>
            <a:endParaRPr lang="nl-NL" sz="1400" smtClean="0">
              <a:solidFill>
                <a:srgbClr val="000000"/>
              </a:solidFill>
              <a:latin typeface="Officina Sans" charset="0"/>
            </a:endParaRPr>
          </a:p>
        </p:txBody>
      </p:sp>
      <p:sp>
        <p:nvSpPr>
          <p:cNvPr id="7174" name="Tekstvak 7"/>
          <p:cNvSpPr txBox="1">
            <a:spLocks noChangeArrowheads="1"/>
          </p:cNvSpPr>
          <p:nvPr/>
        </p:nvSpPr>
        <p:spPr bwMode="auto">
          <a:xfrm>
            <a:off x="1371600" y="1295400"/>
            <a:ext cx="1841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333399"/>
              </a:solidFill>
            </a:endParaRPr>
          </a:p>
        </p:txBody>
      </p:sp>
      <p:pic>
        <p:nvPicPr>
          <p:cNvPr id="7175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828800"/>
            <a:ext cx="2249488" cy="16875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Totale kosten 2012</a:t>
            </a:r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2170113" y="1828800"/>
            <a:ext cx="6821487" cy="4303713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Cure = Zvw: </a:t>
            </a:r>
          </a:p>
          <a:p>
            <a:pPr>
              <a:defRPr/>
            </a:pPr>
            <a:r>
              <a:rPr lang="nl-NL" dirty="0" smtClean="0"/>
              <a:t>Care = AWBZ</a:t>
            </a:r>
          </a:p>
          <a:p>
            <a:pPr>
              <a:defRPr/>
            </a:pPr>
            <a:r>
              <a:rPr lang="nl-NL" dirty="0" smtClean="0"/>
              <a:t>Eenvoudige zorg = Wmo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nl-NL" sz="2800" b="1" dirty="0" smtClean="0">
                <a:solidFill>
                  <a:srgbClr val="FF0000"/>
                </a:solidFill>
              </a:rPr>
              <a:t>Totale zorgrekening € 92,7 </a:t>
            </a:r>
            <a:r>
              <a:rPr lang="nl-NL" sz="2800" b="1" dirty="0" err="1" smtClean="0">
                <a:solidFill>
                  <a:srgbClr val="FF0000"/>
                </a:solidFill>
              </a:rPr>
              <a:t>mld</a:t>
            </a:r>
            <a:endParaRPr lang="nl-NL" sz="2800" b="1" dirty="0" smtClean="0">
              <a:solidFill>
                <a:srgbClr val="FF00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nl-NL" sz="2800" b="1" dirty="0" smtClean="0">
                <a:solidFill>
                  <a:srgbClr val="FF0000"/>
                </a:solidFill>
              </a:rPr>
              <a:t> dat is p.p. </a:t>
            </a:r>
            <a:r>
              <a:rPr lang="nl-NL" b="1" dirty="0" smtClean="0">
                <a:solidFill>
                  <a:srgbClr val="FF0000"/>
                </a:solidFill>
              </a:rPr>
              <a:t>€ 5.535 </a:t>
            </a:r>
            <a:r>
              <a:rPr lang="nl-NL" sz="2800" b="1" dirty="0" smtClean="0">
                <a:solidFill>
                  <a:srgbClr val="FF0000"/>
                </a:solidFill>
              </a:rPr>
              <a:t>in 2012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nl-NL" sz="2800" b="1" dirty="0" smtClean="0">
                <a:solidFill>
                  <a:srgbClr val="FF0000"/>
                </a:solidFill>
              </a:rPr>
              <a:t>Premies AWBZ € 25 </a:t>
            </a:r>
            <a:r>
              <a:rPr lang="nl-NL" sz="2800" b="1" dirty="0" err="1" smtClean="0">
                <a:solidFill>
                  <a:srgbClr val="FF0000"/>
                </a:solidFill>
              </a:rPr>
              <a:t>mld</a:t>
            </a:r>
            <a:r>
              <a:rPr lang="nl-NL" sz="2800" b="1" dirty="0" smtClean="0">
                <a:solidFill>
                  <a:srgbClr val="FF0000"/>
                </a:solidFill>
              </a:rPr>
              <a:t> en</a:t>
            </a:r>
            <a:endParaRPr lang="nl-NL" sz="2800" b="1" dirty="0">
              <a:solidFill>
                <a:srgbClr val="FF00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nl-NL" sz="2800" b="1" dirty="0" smtClean="0">
                <a:solidFill>
                  <a:srgbClr val="FF0000"/>
                </a:solidFill>
              </a:rPr>
              <a:t>Zvw € 37 </a:t>
            </a:r>
            <a:r>
              <a:rPr lang="nl-NL" sz="2800" b="1" dirty="0" err="1" smtClean="0">
                <a:solidFill>
                  <a:srgbClr val="FF0000"/>
                </a:solidFill>
              </a:rPr>
              <a:t>mld</a:t>
            </a:r>
            <a:endParaRPr lang="nl-NL" sz="2800" b="1" dirty="0" smtClean="0">
              <a:solidFill>
                <a:srgbClr val="FF00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nl-NL" sz="2800" b="1" dirty="0" smtClean="0">
                <a:solidFill>
                  <a:srgbClr val="00B050"/>
                </a:solidFill>
              </a:rPr>
              <a:t>In 1972 nog € 484 </a:t>
            </a:r>
            <a:r>
              <a:rPr lang="nl-NL" sz="2800" b="1" dirty="0" err="1" smtClean="0">
                <a:solidFill>
                  <a:srgbClr val="00B050"/>
                </a:solidFill>
              </a:rPr>
              <a:t>p.p</a:t>
            </a:r>
            <a:r>
              <a:rPr lang="nl-NL" sz="2800" b="1" dirty="0" smtClean="0">
                <a:solidFill>
                  <a:srgbClr val="00B050"/>
                </a:solidFill>
              </a:rPr>
              <a:t> </a:t>
            </a:r>
          </a:p>
          <a:p>
            <a:pPr>
              <a:defRPr/>
            </a:pPr>
            <a:endParaRPr lang="nl-NL" dirty="0"/>
          </a:p>
        </p:txBody>
      </p:sp>
      <p:sp>
        <p:nvSpPr>
          <p:cNvPr id="8196" name="Tijdelijke aanduiding voor voettekst 4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sv-SE" sz="1400" smtClean="0">
                <a:solidFill>
                  <a:srgbClr val="000000"/>
                </a:solidFill>
              </a:rPr>
              <a:t>Hettie Pott 24 juni 2013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8197" name="Tijdelijke aanduiding voor dianummer 5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/>
            <a:fld id="{6F483BD2-2670-41AE-9D49-106892134C38}" type="slidenum">
              <a:rPr lang="en-GB" sz="1400" smtClean="0">
                <a:solidFill>
                  <a:srgbClr val="000000"/>
                </a:solidFill>
              </a:rPr>
              <a:pPr eaLnBrk="1" hangingPunct="1"/>
              <a:t>22</a:t>
            </a:fld>
            <a:endParaRPr lang="en-GB" sz="1400" smtClean="0">
              <a:solidFill>
                <a:srgbClr val="000000"/>
              </a:solidFill>
            </a:endParaRPr>
          </a:p>
        </p:txBody>
      </p:sp>
      <p:pic>
        <p:nvPicPr>
          <p:cNvPr id="8198" name="Picture 6" descr="bloeddrukme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209800"/>
            <a:ext cx="168433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smtClean="0"/>
              <a:t>Uitgaven en premies Zvw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38200" y="1828800"/>
            <a:ext cx="8077200" cy="4303713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nl-NL" smtClean="0"/>
              <a:t>Per persoon gemiddeld ruim € 2.100 per</a:t>
            </a:r>
          </a:p>
          <a:p>
            <a:pPr marL="0" indent="0">
              <a:buFont typeface="Wingdings" pitchFamily="2" charset="2"/>
              <a:buNone/>
            </a:pPr>
            <a:r>
              <a:rPr lang="nl-NL" smtClean="0"/>
              <a:t>jaar, helft aan </a:t>
            </a:r>
          </a:p>
          <a:p>
            <a:pPr marL="0" indent="0">
              <a:buFont typeface="Wingdings" pitchFamily="2" charset="2"/>
              <a:buNone/>
            </a:pPr>
            <a:r>
              <a:rPr lang="nl-NL" smtClean="0"/>
              <a:t>ziekenhuiszorg</a:t>
            </a:r>
          </a:p>
          <a:p>
            <a:pPr marL="0" indent="0">
              <a:buFont typeface="Wingdings" pitchFamily="2" charset="2"/>
              <a:buNone/>
            </a:pPr>
            <a:r>
              <a:rPr lang="nl-NL" b="1" smtClean="0"/>
              <a:t>Premie Zvw 2013</a:t>
            </a:r>
            <a:r>
              <a:rPr lang="nl-NL" smtClean="0"/>
              <a:t>:</a:t>
            </a:r>
          </a:p>
          <a:p>
            <a:pPr marL="0" indent="0">
              <a:buFont typeface="Wingdings" pitchFamily="2" charset="2"/>
              <a:buNone/>
            </a:pPr>
            <a:r>
              <a:rPr lang="nl-NL" smtClean="0"/>
              <a:t>Nominaal € 1.270 </a:t>
            </a:r>
          </a:p>
          <a:p>
            <a:pPr marL="0" indent="0">
              <a:buFont typeface="Wingdings" pitchFamily="2" charset="2"/>
              <a:buNone/>
            </a:pPr>
            <a:r>
              <a:rPr lang="nl-NL" smtClean="0"/>
              <a:t>Via belastingdienst</a:t>
            </a:r>
          </a:p>
          <a:p>
            <a:pPr marL="0" indent="0">
              <a:buFont typeface="Wingdings" pitchFamily="2" charset="2"/>
              <a:buNone/>
            </a:pPr>
            <a:r>
              <a:rPr lang="nl-NL" smtClean="0"/>
              <a:t>inkomensafhankelijke premie: maximaal</a:t>
            </a:r>
          </a:p>
          <a:p>
            <a:pPr marL="0" indent="0">
              <a:buFont typeface="Wingdings" pitchFamily="2" charset="2"/>
              <a:buNone/>
            </a:pPr>
            <a:r>
              <a:rPr lang="nl-NL" smtClean="0"/>
              <a:t>€ 3.941 of 2.873 </a:t>
            </a:r>
          </a:p>
        </p:txBody>
      </p:sp>
      <p:sp>
        <p:nvSpPr>
          <p:cNvPr id="9220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sv-SE" sz="1400" smtClean="0">
                <a:solidFill>
                  <a:srgbClr val="000000"/>
                </a:solidFill>
                <a:latin typeface="Officina Sans" charset="0"/>
              </a:rPr>
              <a:t>Hettie Pott 24 juni 2013</a:t>
            </a:r>
            <a:endParaRPr lang="en-GB" sz="1400" smtClean="0">
              <a:solidFill>
                <a:srgbClr val="000000"/>
              </a:solidFill>
              <a:latin typeface="Officina Sans" charset="0"/>
            </a:endParaRPr>
          </a:p>
        </p:txBody>
      </p:sp>
      <p:sp>
        <p:nvSpPr>
          <p:cNvPr id="9221" name="Tijdelijke aanduiding voor dianummer 1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nl-NL" sz="1400" smtClean="0">
              <a:solidFill>
                <a:srgbClr val="000000"/>
              </a:solidFill>
              <a:latin typeface="Officina Sans" charset="0"/>
            </a:endParaRPr>
          </a:p>
          <a:p>
            <a:pPr eaLnBrk="1" hangingPunct="1"/>
            <a:fld id="{91588F01-4594-42EB-9DBE-A548A5920AD9}" type="slidenum">
              <a:rPr lang="nl-NL" sz="1400" smtClean="0">
                <a:solidFill>
                  <a:srgbClr val="000000"/>
                </a:solidFill>
                <a:latin typeface="Officina Sans" charset="0"/>
              </a:rPr>
              <a:pPr eaLnBrk="1" hangingPunct="1"/>
              <a:t>23</a:t>
            </a:fld>
            <a:endParaRPr lang="nl-NL" sz="1400" smtClean="0">
              <a:solidFill>
                <a:srgbClr val="000000"/>
              </a:solidFill>
              <a:latin typeface="Officina Sans" charset="0"/>
            </a:endParaRPr>
          </a:p>
        </p:txBody>
      </p:sp>
      <p:sp>
        <p:nvSpPr>
          <p:cNvPr id="9222" name="Tekstvak 7"/>
          <p:cNvSpPr txBox="1">
            <a:spLocks noChangeArrowheads="1"/>
          </p:cNvSpPr>
          <p:nvPr/>
        </p:nvSpPr>
        <p:spPr bwMode="auto">
          <a:xfrm>
            <a:off x="1371600" y="1295400"/>
            <a:ext cx="1841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333399"/>
              </a:solidFill>
            </a:endParaRPr>
          </a:p>
        </p:txBody>
      </p:sp>
      <p:sp>
        <p:nvSpPr>
          <p:cNvPr id="922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4400">
              <a:solidFill>
                <a:srgbClr val="333399"/>
              </a:solidFill>
              <a:latin typeface="Tahoma" pitchFamily="34" charset="0"/>
            </a:endParaRPr>
          </a:p>
        </p:txBody>
      </p:sp>
      <p:pic>
        <p:nvPicPr>
          <p:cNvPr id="9224" name="Afbeelding 8" descr="Gemiddelde zorgkosten basisverzekering naar geslacht, 2010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362200"/>
            <a:ext cx="4098925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Rectangle 3"/>
          <p:cNvSpPr>
            <a:spLocks noChangeArrowheads="1"/>
          </p:cNvSpPr>
          <p:nvPr/>
        </p:nvSpPr>
        <p:spPr bwMode="auto">
          <a:xfrm>
            <a:off x="0" y="2828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4400">
              <a:solidFill>
                <a:srgbClr val="333399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457200"/>
            <a:ext cx="7993062" cy="1219200"/>
          </a:xfrm>
        </p:spPr>
        <p:txBody>
          <a:bodyPr/>
          <a:lstStyle/>
          <a:p>
            <a:r>
              <a:rPr lang="nl-NL" sz="4400" smtClean="0"/>
              <a:t>Uitgaven en premies AWBZ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38200" y="1828800"/>
            <a:ext cx="8305800" cy="4303713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nl-NL" smtClean="0"/>
              <a:t>Per persoon gemiddeld ruim € 1.600 per</a:t>
            </a:r>
          </a:p>
          <a:p>
            <a:pPr marL="0" indent="0">
              <a:buFont typeface="Wingdings" pitchFamily="2" charset="2"/>
              <a:buNone/>
            </a:pPr>
            <a:r>
              <a:rPr lang="nl-NL" smtClean="0"/>
              <a:t>jaar, personen ouder dan 80 jaar: € 24.000</a:t>
            </a:r>
          </a:p>
          <a:p>
            <a:pPr marL="0" indent="0">
              <a:buFont typeface="Wingdings" pitchFamily="2" charset="2"/>
              <a:buNone/>
            </a:pPr>
            <a:endParaRPr lang="nl-NL" b="1" smtClean="0"/>
          </a:p>
          <a:p>
            <a:pPr marL="0" indent="0">
              <a:buFont typeface="Wingdings" pitchFamily="2" charset="2"/>
              <a:buNone/>
            </a:pPr>
            <a:r>
              <a:rPr lang="nl-NL" b="1" smtClean="0"/>
              <a:t>Premie AWBZ 2013</a:t>
            </a:r>
            <a:r>
              <a:rPr lang="nl-NL" smtClean="0"/>
              <a:t>:</a:t>
            </a:r>
          </a:p>
          <a:p>
            <a:pPr marL="0" indent="0">
              <a:buFont typeface="Wingdings" pitchFamily="2" charset="2"/>
              <a:buNone/>
            </a:pPr>
            <a:r>
              <a:rPr lang="nl-NL" smtClean="0"/>
              <a:t>Via belastingdienst</a:t>
            </a:r>
          </a:p>
          <a:p>
            <a:pPr marL="0" indent="0">
              <a:buFont typeface="Wingdings" pitchFamily="2" charset="2"/>
              <a:buNone/>
            </a:pPr>
            <a:r>
              <a:rPr lang="nl-NL" smtClean="0"/>
              <a:t>inkomensafhankelijke premie: </a:t>
            </a:r>
          </a:p>
          <a:p>
            <a:pPr marL="0" indent="0">
              <a:buFont typeface="Wingdings" pitchFamily="2" charset="2"/>
              <a:buNone/>
            </a:pPr>
            <a:r>
              <a:rPr lang="nl-NL" smtClean="0"/>
              <a:t>Maximaal € 4.245 samen ruim € 25 mld.</a:t>
            </a:r>
          </a:p>
          <a:p>
            <a:pPr marL="0" indent="0">
              <a:buFont typeface="Wingdings" pitchFamily="2" charset="2"/>
              <a:buNone/>
            </a:pPr>
            <a:r>
              <a:rPr lang="nl-NL" sz="2400" b="1" smtClean="0">
                <a:solidFill>
                  <a:srgbClr val="00B050"/>
                </a:solidFill>
              </a:rPr>
              <a:t>Niet voldoende: tekorten tellen mee bij EMU-schuld </a:t>
            </a:r>
          </a:p>
        </p:txBody>
      </p:sp>
      <p:sp>
        <p:nvSpPr>
          <p:cNvPr id="10244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sv-SE" sz="1400" smtClean="0">
                <a:solidFill>
                  <a:srgbClr val="000000"/>
                </a:solidFill>
                <a:latin typeface="Officina Sans" charset="0"/>
              </a:rPr>
              <a:t>Hettie Pott 24 juni 2013</a:t>
            </a:r>
            <a:endParaRPr lang="en-GB" sz="1400" smtClean="0">
              <a:solidFill>
                <a:srgbClr val="000000"/>
              </a:solidFill>
              <a:latin typeface="Officina Sans" charset="0"/>
            </a:endParaRPr>
          </a:p>
        </p:txBody>
      </p:sp>
      <p:sp>
        <p:nvSpPr>
          <p:cNvPr id="10245" name="Tijdelijke aanduiding voor dianummer 1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nl-NL" sz="1400" smtClean="0">
              <a:solidFill>
                <a:srgbClr val="000000"/>
              </a:solidFill>
              <a:latin typeface="Officina Sans" charset="0"/>
            </a:endParaRPr>
          </a:p>
          <a:p>
            <a:pPr eaLnBrk="1" hangingPunct="1"/>
            <a:fld id="{52769432-90D6-490E-9396-A8F1631C45C0}" type="slidenum">
              <a:rPr lang="nl-NL" sz="1400" smtClean="0">
                <a:solidFill>
                  <a:srgbClr val="000000"/>
                </a:solidFill>
                <a:latin typeface="Officina Sans" charset="0"/>
              </a:rPr>
              <a:pPr eaLnBrk="1" hangingPunct="1"/>
              <a:t>24</a:t>
            </a:fld>
            <a:endParaRPr lang="nl-NL" sz="1400" smtClean="0">
              <a:solidFill>
                <a:srgbClr val="000000"/>
              </a:solidFill>
              <a:latin typeface="Officina Sans" charset="0"/>
            </a:endParaRPr>
          </a:p>
        </p:txBody>
      </p:sp>
      <p:sp>
        <p:nvSpPr>
          <p:cNvPr id="10246" name="Tekstvak 7"/>
          <p:cNvSpPr txBox="1">
            <a:spLocks noChangeArrowheads="1"/>
          </p:cNvSpPr>
          <p:nvPr/>
        </p:nvSpPr>
        <p:spPr bwMode="auto">
          <a:xfrm>
            <a:off x="1371600" y="1295400"/>
            <a:ext cx="1841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333399"/>
              </a:solidFill>
            </a:endParaRPr>
          </a:p>
        </p:txBody>
      </p:sp>
      <p:sp>
        <p:nvSpPr>
          <p:cNvPr id="1024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4400">
              <a:solidFill>
                <a:srgbClr val="333399"/>
              </a:solidFill>
              <a:latin typeface="Tahoma" pitchFamily="34" charset="0"/>
            </a:endParaRPr>
          </a:p>
        </p:txBody>
      </p:sp>
      <p:sp>
        <p:nvSpPr>
          <p:cNvPr id="10248" name="Rectangle 3"/>
          <p:cNvSpPr>
            <a:spLocks noChangeArrowheads="1"/>
          </p:cNvSpPr>
          <p:nvPr/>
        </p:nvSpPr>
        <p:spPr bwMode="auto">
          <a:xfrm>
            <a:off x="0" y="2828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4400">
              <a:solidFill>
                <a:srgbClr val="333399"/>
              </a:solidFill>
              <a:latin typeface="Tahoma" pitchFamily="34" charset="0"/>
            </a:endParaRPr>
          </a:p>
        </p:txBody>
      </p:sp>
      <p:pic>
        <p:nvPicPr>
          <p:cNvPr id="10249" name="Picture 4" descr="gold3141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867025"/>
            <a:ext cx="2046288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>
          <a:xfrm>
            <a:off x="990600" y="609600"/>
            <a:ext cx="7953375" cy="1143000"/>
          </a:xfrm>
        </p:spPr>
        <p:txBody>
          <a:bodyPr/>
          <a:lstStyle/>
          <a:p>
            <a:r>
              <a:rPr lang="nl-NL" sz="4400" smtClean="0"/>
              <a:t>Uitgaven AWBZ 1972-2010</a:t>
            </a:r>
          </a:p>
        </p:txBody>
      </p:sp>
      <p:sp>
        <p:nvSpPr>
          <p:cNvPr id="11267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GB" sz="1400" smtClean="0">
                <a:solidFill>
                  <a:srgbClr val="000000"/>
                </a:solidFill>
              </a:rPr>
              <a:t>Hettie Pott 24-06-2013</a:t>
            </a:r>
          </a:p>
        </p:txBody>
      </p:sp>
      <p:sp>
        <p:nvSpPr>
          <p:cNvPr id="11268" name="Tijdelijke aanduiding voor dianumm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/>
            <a:fld id="{02F6CD1E-2CCC-4CF3-9761-1E9C36864EF0}" type="slidenum">
              <a:rPr lang="en-GB" sz="1400" smtClean="0">
                <a:solidFill>
                  <a:srgbClr val="000000"/>
                </a:solidFill>
              </a:rPr>
              <a:pPr eaLnBrk="1" hangingPunct="1"/>
              <a:t>25</a:t>
            </a:fld>
            <a:endParaRPr lang="en-GB" sz="1400" smtClean="0">
              <a:solidFill>
                <a:srgbClr val="000000"/>
              </a:solidFill>
            </a:endParaRPr>
          </a:p>
        </p:txBody>
      </p:sp>
      <p:pic>
        <p:nvPicPr>
          <p:cNvPr id="11269" name="Picture 6" descr="C:\Users\Hettie\Desktop\scannen0002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7" t="7739" r="7338" b="36436"/>
          <a:stretch>
            <a:fillRect/>
          </a:stretch>
        </p:blipFill>
        <p:spPr>
          <a:xfrm>
            <a:off x="1133475" y="2333625"/>
            <a:ext cx="6850063" cy="34401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smtClean="0"/>
              <a:t>Ontwikkeling ziekenzorg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62000" y="2017713"/>
            <a:ext cx="6629400" cy="4114800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Mantelzorg thuis of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nl-NL" dirty="0" smtClean="0"/>
              <a:t>   christelijke liefdadigheid </a:t>
            </a:r>
          </a:p>
          <a:p>
            <a:pPr>
              <a:defRPr/>
            </a:pPr>
            <a:r>
              <a:rPr lang="nl-NL" dirty="0" smtClean="0"/>
              <a:t>Midden 19</a:t>
            </a:r>
            <a:r>
              <a:rPr lang="nl-NL" baseline="30000" dirty="0" smtClean="0"/>
              <a:t>e</a:t>
            </a:r>
            <a:r>
              <a:rPr lang="nl-NL" dirty="0" smtClean="0"/>
              <a:t> eeuw: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nl-NL" dirty="0"/>
              <a:t> </a:t>
            </a:r>
            <a:r>
              <a:rPr lang="nl-NL" dirty="0" smtClean="0"/>
              <a:t>  verpleeginrichtingen en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nl-NL" dirty="0"/>
              <a:t> </a:t>
            </a:r>
            <a:r>
              <a:rPr lang="nl-NL" dirty="0" smtClean="0"/>
              <a:t>  kruisverenigingen</a:t>
            </a:r>
          </a:p>
          <a:p>
            <a:pPr marL="0" indent="0">
              <a:buFont typeface="Wingdings" pitchFamily="2" charset="2"/>
              <a:buNone/>
              <a:defRPr/>
            </a:pPr>
            <a:endParaRPr lang="nl-NL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nl-NL" sz="2400" b="1" dirty="0" smtClean="0">
                <a:solidFill>
                  <a:srgbClr val="FF0000"/>
                </a:solidFill>
              </a:rPr>
              <a:t>Prinsengracht 1857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nl-NL" sz="2400" b="1" dirty="0" smtClean="0">
                <a:solidFill>
                  <a:srgbClr val="FF0000"/>
                </a:solidFill>
              </a:rPr>
              <a:t>Protestant christelijk</a:t>
            </a:r>
            <a:r>
              <a:rPr lang="nl-NL" dirty="0" smtClean="0"/>
              <a:t> </a:t>
            </a:r>
          </a:p>
          <a:p>
            <a:pPr>
              <a:defRPr/>
            </a:pPr>
            <a:endParaRPr lang="nl-NL" dirty="0" smtClean="0"/>
          </a:p>
        </p:txBody>
      </p:sp>
      <p:sp>
        <p:nvSpPr>
          <p:cNvPr id="12292" name="Tijdelijke aanduiding voor inhoud 1"/>
          <p:cNvSpPr>
            <a:spLocks noGrp="1"/>
          </p:cNvSpPr>
          <p:nvPr>
            <p:ph sz="half" idx="2"/>
          </p:nvPr>
        </p:nvSpPr>
        <p:spPr>
          <a:xfrm>
            <a:off x="6705600" y="2017713"/>
            <a:ext cx="2249488" cy="2709862"/>
          </a:xfrm>
        </p:spPr>
        <p:txBody>
          <a:bodyPr/>
          <a:lstStyle/>
          <a:p>
            <a:endParaRPr lang="nl-NL" smtClean="0"/>
          </a:p>
        </p:txBody>
      </p:sp>
      <p:sp>
        <p:nvSpPr>
          <p:cNvPr id="12293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sv-SE" sz="1400" smtClean="0">
                <a:solidFill>
                  <a:srgbClr val="000000"/>
                </a:solidFill>
                <a:latin typeface="Officina Sans" charset="0"/>
              </a:rPr>
              <a:t>Hettie Pott 24 juni 2013</a:t>
            </a:r>
            <a:endParaRPr lang="en-GB" sz="1400" smtClean="0">
              <a:solidFill>
                <a:srgbClr val="000000"/>
              </a:solidFill>
              <a:latin typeface="Officina Sans" charset="0"/>
            </a:endParaRPr>
          </a:p>
        </p:txBody>
      </p:sp>
      <p:sp>
        <p:nvSpPr>
          <p:cNvPr id="12294" name="Tijdelijke aanduiding voor dianummer 1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nl-NL" sz="1400" smtClean="0">
              <a:solidFill>
                <a:srgbClr val="000000"/>
              </a:solidFill>
              <a:latin typeface="Officina Sans" charset="0"/>
            </a:endParaRPr>
          </a:p>
          <a:p>
            <a:pPr eaLnBrk="1" hangingPunct="1"/>
            <a:fld id="{904838CC-216B-40E2-9005-EFE5119A1F57}" type="slidenum">
              <a:rPr lang="nl-NL" sz="1400" smtClean="0">
                <a:solidFill>
                  <a:srgbClr val="000000"/>
                </a:solidFill>
                <a:latin typeface="Officina Sans" charset="0"/>
              </a:rPr>
              <a:pPr eaLnBrk="1" hangingPunct="1"/>
              <a:t>26</a:t>
            </a:fld>
            <a:endParaRPr lang="nl-NL" sz="1400" smtClean="0">
              <a:solidFill>
                <a:srgbClr val="000000"/>
              </a:solidFill>
              <a:latin typeface="Officina Sans" charset="0"/>
            </a:endParaRPr>
          </a:p>
        </p:txBody>
      </p:sp>
      <p:pic>
        <p:nvPicPr>
          <p:cNvPr id="12295" name="Picture 6" descr="toekomst zor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0863"/>
            <a:ext cx="2706688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kstvak 7"/>
          <p:cNvSpPr txBox="1">
            <a:spLocks noChangeArrowheads="1"/>
          </p:cNvSpPr>
          <p:nvPr/>
        </p:nvSpPr>
        <p:spPr bwMode="auto">
          <a:xfrm>
            <a:off x="1371600" y="1295400"/>
            <a:ext cx="1841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333399"/>
              </a:solidFill>
            </a:endParaRPr>
          </a:p>
        </p:txBody>
      </p:sp>
      <p:pic>
        <p:nvPicPr>
          <p:cNvPr id="12297" name="Picture 2" descr="Locatie Prinsengrac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888" y="4498975"/>
            <a:ext cx="2211387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smtClean="0"/>
              <a:t>Ontwikkeling ziekenzorg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38200" y="1828800"/>
            <a:ext cx="6629400" cy="3048000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Eind 19</a:t>
            </a:r>
            <a:r>
              <a:rPr lang="nl-NL" baseline="30000" dirty="0" smtClean="0"/>
              <a:t>e</a:t>
            </a:r>
            <a:r>
              <a:rPr lang="nl-NL" dirty="0" smtClean="0"/>
              <a:t> begin 20</a:t>
            </a:r>
            <a:r>
              <a:rPr lang="nl-NL" baseline="30000" dirty="0" smtClean="0"/>
              <a:t>e</a:t>
            </a:r>
            <a:r>
              <a:rPr lang="nl-NL" dirty="0" smtClean="0"/>
              <a:t> eeuw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nl-NL" dirty="0" smtClean="0"/>
              <a:t>   opkomst ziekenhuizen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nl-NL" dirty="0"/>
              <a:t> </a:t>
            </a:r>
            <a:r>
              <a:rPr lang="nl-NL" dirty="0" smtClean="0"/>
              <a:t>  lokale autoriteiten nemen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nl-NL" dirty="0" smtClean="0"/>
              <a:t>   geleidelijk zorg over</a:t>
            </a:r>
          </a:p>
          <a:p>
            <a:pPr>
              <a:defRPr/>
            </a:pPr>
            <a:r>
              <a:rPr lang="nl-NL" dirty="0" smtClean="0"/>
              <a:t>Vanaf 1966 de rol overheid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nl-NL" dirty="0" smtClean="0"/>
              <a:t>   groter</a:t>
            </a:r>
          </a:p>
        </p:txBody>
      </p:sp>
      <p:sp>
        <p:nvSpPr>
          <p:cNvPr id="13316" name="Tijdelijke aanduiding voor inhoud 1"/>
          <p:cNvSpPr>
            <a:spLocks noGrp="1"/>
          </p:cNvSpPr>
          <p:nvPr>
            <p:ph sz="half" idx="2"/>
          </p:nvPr>
        </p:nvSpPr>
        <p:spPr>
          <a:xfrm>
            <a:off x="6248400" y="3421063"/>
            <a:ext cx="2895600" cy="1608137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nl-NL" b="1" smtClean="0"/>
              <a:t> 1898 OLVG </a:t>
            </a:r>
          </a:p>
          <a:p>
            <a:pPr marL="0" indent="0">
              <a:buFont typeface="Wingdings" pitchFamily="2" charset="2"/>
              <a:buNone/>
            </a:pPr>
            <a:r>
              <a:rPr lang="nl-NL" sz="2400" smtClean="0"/>
              <a:t>100 liefdezusters</a:t>
            </a:r>
          </a:p>
          <a:p>
            <a:pPr marL="0" indent="0">
              <a:buFont typeface="Wingdings" pitchFamily="2" charset="2"/>
              <a:buNone/>
            </a:pPr>
            <a:r>
              <a:rPr lang="nl-NL" sz="2400" smtClean="0"/>
              <a:t> 7 geneesheren</a:t>
            </a:r>
          </a:p>
        </p:txBody>
      </p:sp>
      <p:sp>
        <p:nvSpPr>
          <p:cNvPr id="13317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sv-SE" sz="1400" smtClean="0">
                <a:solidFill>
                  <a:srgbClr val="000000"/>
                </a:solidFill>
                <a:latin typeface="Officina Sans" charset="0"/>
              </a:rPr>
              <a:t>Hettie Pott 24 juni 2013</a:t>
            </a:r>
            <a:endParaRPr lang="en-GB" sz="1400" smtClean="0">
              <a:solidFill>
                <a:srgbClr val="000000"/>
              </a:solidFill>
              <a:latin typeface="Officina Sans" charset="0"/>
            </a:endParaRPr>
          </a:p>
        </p:txBody>
      </p:sp>
      <p:sp>
        <p:nvSpPr>
          <p:cNvPr id="13318" name="Tijdelijke aanduiding voor dianummer 1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nl-NL" sz="1400" smtClean="0">
              <a:solidFill>
                <a:srgbClr val="000000"/>
              </a:solidFill>
              <a:latin typeface="Officina Sans" charset="0"/>
            </a:endParaRPr>
          </a:p>
          <a:p>
            <a:pPr eaLnBrk="1" hangingPunct="1"/>
            <a:fld id="{7683F800-D806-49CA-A38A-F135D7A58C44}" type="slidenum">
              <a:rPr lang="nl-NL" sz="1400" smtClean="0">
                <a:solidFill>
                  <a:srgbClr val="000000"/>
                </a:solidFill>
                <a:latin typeface="Officina Sans" charset="0"/>
              </a:rPr>
              <a:pPr eaLnBrk="1" hangingPunct="1"/>
              <a:t>27</a:t>
            </a:fld>
            <a:endParaRPr lang="nl-NL" sz="1400" smtClean="0">
              <a:solidFill>
                <a:srgbClr val="000000"/>
              </a:solidFill>
              <a:latin typeface="Officina Sans" charset="0"/>
            </a:endParaRPr>
          </a:p>
        </p:txBody>
      </p:sp>
      <p:sp>
        <p:nvSpPr>
          <p:cNvPr id="13319" name="Tekstvak 7"/>
          <p:cNvSpPr txBox="1">
            <a:spLocks noChangeArrowheads="1"/>
          </p:cNvSpPr>
          <p:nvPr/>
        </p:nvSpPr>
        <p:spPr bwMode="auto">
          <a:xfrm>
            <a:off x="1371600" y="1295400"/>
            <a:ext cx="1841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333399"/>
              </a:solidFill>
            </a:endParaRPr>
          </a:p>
        </p:txBody>
      </p:sp>
      <p:pic>
        <p:nvPicPr>
          <p:cNvPr id="133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828800"/>
            <a:ext cx="1873250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OLVG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876800"/>
            <a:ext cx="1981200" cy="148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2819400" y="4876800"/>
            <a:ext cx="4114800" cy="1409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800" b="1" dirty="0">
                <a:solidFill>
                  <a:srgbClr val="333399"/>
                </a:solidFill>
              </a:rPr>
              <a:t>2013 OLVG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defRPr/>
            </a:pPr>
            <a:r>
              <a:rPr lang="nl-NL" sz="2400" dirty="0">
                <a:solidFill>
                  <a:srgbClr val="000000"/>
                </a:solidFill>
              </a:rPr>
              <a:t>3500 medewerkers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defRPr/>
            </a:pPr>
            <a:r>
              <a:rPr lang="nl-NL" sz="2400" dirty="0">
                <a:solidFill>
                  <a:srgbClr val="000000"/>
                </a:solidFill>
              </a:rPr>
              <a:t> 300 artsen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8153400" cy="1219200"/>
          </a:xfrm>
        </p:spPr>
        <p:txBody>
          <a:bodyPr/>
          <a:lstStyle/>
          <a:p>
            <a:r>
              <a:rPr lang="nl-NL" sz="4400" smtClean="0"/>
              <a:t>Financiering zorg 1920</a:t>
            </a:r>
          </a:p>
        </p:txBody>
      </p:sp>
      <p:sp>
        <p:nvSpPr>
          <p:cNvPr id="1433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mtClean="0"/>
              <a:t>Onbetaald thuis</a:t>
            </a:r>
          </a:p>
          <a:p>
            <a:r>
              <a:rPr lang="nl-NL" smtClean="0"/>
              <a:t>Armen via Armenwet 1912</a:t>
            </a:r>
          </a:p>
          <a:p>
            <a:r>
              <a:rPr lang="nl-NL" smtClean="0"/>
              <a:t>18% van arbeiders </a:t>
            </a:r>
          </a:p>
          <a:p>
            <a:r>
              <a:rPr lang="nl-NL" smtClean="0"/>
              <a:t>    vrijwillig in ziekenfonds </a:t>
            </a:r>
          </a:p>
          <a:p>
            <a:r>
              <a:rPr lang="nl-NL" smtClean="0"/>
              <a:t>Enkelen particulier verzekerd</a:t>
            </a:r>
          </a:p>
        </p:txBody>
      </p:sp>
      <p:sp>
        <p:nvSpPr>
          <p:cNvPr id="14340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sv-SE" sz="1400" smtClean="0">
                <a:solidFill>
                  <a:srgbClr val="000000"/>
                </a:solidFill>
              </a:rPr>
              <a:t>Hettie Pott 24 juni 2013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4341" name="Tijdelijke aanduiding voor dianumm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/>
            <a:fld id="{A0DFA8B7-012A-46E3-90A7-3B2809D1889D}" type="slidenum">
              <a:rPr lang="en-GB" sz="1400" smtClean="0">
                <a:solidFill>
                  <a:srgbClr val="000000"/>
                </a:solidFill>
              </a:rPr>
              <a:pPr eaLnBrk="1" hangingPunct="1"/>
              <a:t>28</a:t>
            </a:fld>
            <a:endParaRPr lang="en-GB" sz="1400" smtClean="0">
              <a:solidFill>
                <a:srgbClr val="000000"/>
              </a:solidFill>
            </a:endParaRPr>
          </a:p>
        </p:txBody>
      </p:sp>
      <p:pic>
        <p:nvPicPr>
          <p:cNvPr id="14342" name="Picture 3" descr="bagmoney2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953000"/>
            <a:ext cx="18399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smtClean="0"/>
              <a:t>Ziektekostenverzekering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l-NL" sz="2400" smtClean="0"/>
              <a:t>1941: ziekenfondsbesluit, meerderheid arbeiders is verzekerd bij lokale ziekenfondsen</a:t>
            </a:r>
          </a:p>
          <a:p>
            <a:pPr>
              <a:buFontTx/>
              <a:buNone/>
            </a:pPr>
            <a:r>
              <a:rPr lang="nl-NL" sz="2400" smtClean="0"/>
              <a:t>			1941 - 1965 verbrokkelde wetgeving</a:t>
            </a:r>
          </a:p>
          <a:p>
            <a:pPr>
              <a:buFontTx/>
              <a:buNone/>
            </a:pPr>
            <a:r>
              <a:rPr lang="nl-NL" sz="2400" smtClean="0"/>
              <a:t> 			1966 </a:t>
            </a:r>
            <a:r>
              <a:rPr lang="nl-NL" sz="2400" b="1" smtClean="0"/>
              <a:t>Ziekenfondswet</a:t>
            </a:r>
            <a:r>
              <a:rPr lang="nl-NL" sz="2400" smtClean="0"/>
              <a:t>  </a:t>
            </a:r>
          </a:p>
          <a:p>
            <a:pPr>
              <a:buFontTx/>
              <a:buNone/>
            </a:pPr>
            <a:r>
              <a:rPr lang="nl-NL" sz="2400" smtClean="0"/>
              <a:t>			voor 64% van bevolking, </a:t>
            </a:r>
          </a:p>
          <a:p>
            <a:pPr>
              <a:buFontTx/>
              <a:buNone/>
            </a:pPr>
            <a:r>
              <a:rPr lang="nl-NL" sz="2400" smtClean="0"/>
              <a:t>			36%: particulier of niet verzekerd</a:t>
            </a:r>
          </a:p>
          <a:p>
            <a:pPr>
              <a:buFontTx/>
              <a:buNone/>
            </a:pPr>
            <a:r>
              <a:rPr lang="nl-NL" sz="2400" smtClean="0"/>
              <a:t>			</a:t>
            </a:r>
            <a:r>
              <a:rPr lang="nl-NL" sz="2800" b="1" smtClean="0"/>
              <a:t>2006 Zorgverzekeringswet Zvw </a:t>
            </a:r>
            <a:r>
              <a:rPr lang="nl-NL" sz="2400" smtClean="0"/>
              <a:t>hele bevolking is verplicht verzekerd voor </a:t>
            </a:r>
            <a:r>
              <a:rPr lang="nl-NL" sz="2400" b="1" smtClean="0">
                <a:solidFill>
                  <a:srgbClr val="FF0000"/>
                </a:solidFill>
              </a:rPr>
              <a:t>’cure’</a:t>
            </a:r>
          </a:p>
        </p:txBody>
      </p:sp>
      <p:sp>
        <p:nvSpPr>
          <p:cNvPr id="15364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sv-SE" sz="1400" smtClean="0">
                <a:solidFill>
                  <a:srgbClr val="000000"/>
                </a:solidFill>
                <a:latin typeface="Officina Sans" charset="0"/>
              </a:rPr>
              <a:t>Hettie Pott 24 juni 2013</a:t>
            </a:r>
            <a:endParaRPr lang="en-GB" sz="1400" smtClean="0">
              <a:solidFill>
                <a:srgbClr val="000000"/>
              </a:solidFill>
              <a:latin typeface="Officina Sans" charset="0"/>
            </a:endParaRPr>
          </a:p>
        </p:txBody>
      </p:sp>
      <p:sp>
        <p:nvSpPr>
          <p:cNvPr id="15365" name="Tijdelijke aanduiding voor dianummer 1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nl-NL" sz="1400" smtClean="0">
              <a:solidFill>
                <a:srgbClr val="000000"/>
              </a:solidFill>
              <a:latin typeface="Officina Sans" charset="0"/>
            </a:endParaRPr>
          </a:p>
          <a:p>
            <a:pPr eaLnBrk="1" hangingPunct="1"/>
            <a:fld id="{63665492-1094-4E00-B1EE-93842E1410C0}" type="slidenum">
              <a:rPr lang="nl-NL" sz="1400" smtClean="0">
                <a:solidFill>
                  <a:srgbClr val="000000"/>
                </a:solidFill>
                <a:latin typeface="Officina Sans" charset="0"/>
              </a:rPr>
              <a:pPr eaLnBrk="1" hangingPunct="1"/>
              <a:t>29</a:t>
            </a:fld>
            <a:endParaRPr lang="nl-NL" sz="1400" smtClean="0">
              <a:solidFill>
                <a:srgbClr val="000000"/>
              </a:solidFill>
              <a:latin typeface="Officina Sans" charset="0"/>
            </a:endParaRPr>
          </a:p>
        </p:txBody>
      </p:sp>
      <p:pic>
        <p:nvPicPr>
          <p:cNvPr id="15366" name="Picture 8" descr="chirur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971800"/>
            <a:ext cx="19256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211960" y="1556792"/>
            <a:ext cx="4246240" cy="1470025"/>
          </a:xfrm>
        </p:spPr>
        <p:txBody>
          <a:bodyPr>
            <a:normAutofit/>
          </a:bodyPr>
          <a:lstStyle/>
          <a:p>
            <a:pPr algn="l"/>
            <a:r>
              <a:rPr lang="nl-NL" sz="3200" dirty="0" smtClean="0"/>
              <a:t>Drs. Hans de Rie</a:t>
            </a:r>
            <a:endParaRPr lang="nl-NL" sz="32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211960" y="3068960"/>
            <a:ext cx="3344416" cy="1752600"/>
          </a:xfrm>
        </p:spPr>
        <p:txBody>
          <a:bodyPr>
            <a:normAutofit/>
          </a:bodyPr>
          <a:lstStyle/>
          <a:p>
            <a:pPr algn="l"/>
            <a:r>
              <a:rPr lang="nl-NL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Muzikaal intermezzo</a:t>
            </a:r>
            <a:endParaRPr lang="nl-NL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7196118" y="-7639050"/>
            <a:ext cx="2353628" cy="2213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96135" y="-7639050"/>
            <a:ext cx="3600000" cy="338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screen"/>
          <a:srcRect r="45887"/>
          <a:stretch>
            <a:fillRect/>
          </a:stretch>
        </p:blipFill>
        <p:spPr bwMode="auto">
          <a:xfrm>
            <a:off x="1" y="4"/>
            <a:ext cx="3948217" cy="6862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4747">
                <a:tint val="45000"/>
                <a:satMod val="400000"/>
              </a:srgbClr>
            </a:duotone>
            <a:lum contrast="69000"/>
          </a:blip>
          <a:srcRect/>
          <a:stretch>
            <a:fillRect/>
          </a:stretch>
        </p:blipFill>
        <p:spPr bwMode="auto">
          <a:xfrm>
            <a:off x="4355976" y="5085184"/>
            <a:ext cx="1290092" cy="1021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kstvak 10"/>
          <p:cNvSpPr txBox="1"/>
          <p:nvPr/>
        </p:nvSpPr>
        <p:spPr>
          <a:xfrm>
            <a:off x="4283968" y="623731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C00000"/>
                </a:solidFill>
              </a:rPr>
              <a:t>raad van kerken in </a:t>
            </a:r>
            <a:r>
              <a:rPr lang="nl-NL" b="1" dirty="0" err="1">
                <a:solidFill>
                  <a:srgbClr val="C00000"/>
                </a:solidFill>
              </a:rPr>
              <a:t>nederland</a:t>
            </a:r>
            <a:endParaRPr lang="nl-NL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jdelijke aanduiding voor voettekst 3"/>
          <p:cNvSpPr>
            <a:spLocks noGrp="1"/>
          </p:cNvSpPr>
          <p:nvPr>
            <p:ph type="ftr" sz="quarter" idx="10"/>
          </p:nvPr>
        </p:nvSpPr>
        <p:spPr>
          <a:xfrm>
            <a:off x="457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sv-SE" sz="1400" smtClean="0">
                <a:solidFill>
                  <a:srgbClr val="000000"/>
                </a:solidFill>
                <a:latin typeface="Officina Sans" charset="0"/>
              </a:rPr>
              <a:t>Hettie Pott 24 juni 2013</a:t>
            </a:r>
            <a:endParaRPr lang="en-GB" sz="1400" smtClean="0">
              <a:solidFill>
                <a:srgbClr val="000000"/>
              </a:solidFill>
              <a:latin typeface="Officina Sans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8153400" cy="1371600"/>
          </a:xfrm>
        </p:spPr>
        <p:txBody>
          <a:bodyPr/>
          <a:lstStyle/>
          <a:p>
            <a:r>
              <a:rPr lang="nl-NL" sz="4400" smtClean="0"/>
              <a:t>AWBZ: volksverzekering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981200"/>
            <a:ext cx="8077200" cy="41148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nl-NL" b="1" dirty="0" smtClean="0"/>
              <a:t>1968 AWBZ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nl-NL" dirty="0" smtClean="0"/>
              <a:t>Algemene Wet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nl-NL" dirty="0" smtClean="0"/>
              <a:t>Bijzondere Ziektekosten</a:t>
            </a:r>
          </a:p>
          <a:p>
            <a:pPr marL="400050" lvl="1" indent="0">
              <a:buFont typeface="Wingdings" pitchFamily="2" charset="2"/>
              <a:buNone/>
              <a:defRPr/>
            </a:pPr>
            <a:r>
              <a:rPr lang="nl-NL" dirty="0" smtClean="0"/>
              <a:t>Voor alle ingezetenen voor </a:t>
            </a:r>
          </a:p>
          <a:p>
            <a:pPr marL="400050" lvl="1" indent="0">
              <a:buFont typeface="Wingdings" pitchFamily="2" charset="2"/>
              <a:buNone/>
              <a:defRPr/>
            </a:pPr>
            <a:r>
              <a:rPr lang="nl-NL" b="1" dirty="0" smtClean="0">
                <a:solidFill>
                  <a:srgbClr val="FF0000"/>
                </a:solidFill>
              </a:rPr>
              <a:t>‘care’ </a:t>
            </a:r>
            <a:r>
              <a:rPr lang="nl-NL" dirty="0" smtClean="0"/>
              <a:t>en ‘</a:t>
            </a:r>
            <a:r>
              <a:rPr lang="nl-NL" dirty="0" err="1" smtClean="0"/>
              <a:t>catastrophic</a:t>
            </a:r>
            <a:r>
              <a:rPr lang="nl-NL" dirty="0" smtClean="0"/>
              <a:t> </a:t>
            </a:r>
            <a:r>
              <a:rPr lang="nl-NL" dirty="0" err="1" smtClean="0"/>
              <a:t>risks</a:t>
            </a:r>
            <a:r>
              <a:rPr lang="nl-NL" dirty="0" smtClean="0"/>
              <a:t>’</a:t>
            </a:r>
          </a:p>
          <a:p>
            <a:pPr marL="857250" lvl="2" indent="0">
              <a:buFont typeface="Wingdings" pitchFamily="2" charset="2"/>
              <a:buNone/>
              <a:defRPr/>
            </a:pPr>
            <a:r>
              <a:rPr lang="nl-NL" dirty="0" smtClean="0"/>
              <a:t>verpleging langer dan een jaar</a:t>
            </a:r>
          </a:p>
          <a:p>
            <a:pPr marL="857250" lvl="2" indent="0">
              <a:buFont typeface="Wingdings" pitchFamily="2" charset="2"/>
              <a:buNone/>
              <a:defRPr/>
            </a:pPr>
            <a:r>
              <a:rPr lang="nl-NL" dirty="0" smtClean="0"/>
              <a:t>verzorgings- en verpleeghuiszorg, zorg voor</a:t>
            </a:r>
          </a:p>
          <a:p>
            <a:pPr marL="857250" lvl="2" indent="0">
              <a:buFont typeface="Wingdings" pitchFamily="2" charset="2"/>
              <a:buNone/>
              <a:defRPr/>
            </a:pPr>
            <a:r>
              <a:rPr lang="nl-NL" dirty="0" smtClean="0"/>
              <a:t>gehandicapten. </a:t>
            </a:r>
          </a:p>
          <a:p>
            <a:pPr>
              <a:defRPr/>
            </a:pPr>
            <a:endParaRPr lang="nl-NL" dirty="0" smtClean="0"/>
          </a:p>
        </p:txBody>
      </p:sp>
      <p:sp>
        <p:nvSpPr>
          <p:cNvPr id="16389" name="Tijdelijke aanduiding voor dianummer 1"/>
          <p:cNvSpPr>
            <a:spLocks noGrp="1"/>
          </p:cNvSpPr>
          <p:nvPr>
            <p:ph type="sldNum" sz="quarter" idx="11"/>
          </p:nvPr>
        </p:nvSpPr>
        <p:spPr>
          <a:xfrm>
            <a:off x="6084888" y="6245225"/>
            <a:ext cx="1871662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nl-NL" sz="1400" smtClean="0">
              <a:solidFill>
                <a:srgbClr val="000000"/>
              </a:solidFill>
              <a:latin typeface="Officina Sans" charset="0"/>
            </a:endParaRPr>
          </a:p>
          <a:p>
            <a:pPr eaLnBrk="1" hangingPunct="1"/>
            <a:fld id="{26B31903-CBBA-4CF7-89E4-3D8D96C822D3}" type="slidenum">
              <a:rPr lang="nl-NL" sz="1400" smtClean="0">
                <a:solidFill>
                  <a:srgbClr val="000000"/>
                </a:solidFill>
                <a:latin typeface="Officina Sans" charset="0"/>
              </a:rPr>
              <a:pPr eaLnBrk="1" hangingPunct="1"/>
              <a:t>30</a:t>
            </a:fld>
            <a:endParaRPr lang="nl-NL" sz="1400" smtClean="0">
              <a:solidFill>
                <a:srgbClr val="000000"/>
              </a:solidFill>
              <a:latin typeface="Officina Sans" charset="0"/>
            </a:endParaRPr>
          </a:p>
        </p:txBody>
      </p:sp>
      <p:pic>
        <p:nvPicPr>
          <p:cNvPr id="16390" name="Picture 5" descr="A:\rols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t="4787" r="6226" b="8446"/>
          <a:stretch>
            <a:fillRect/>
          </a:stretch>
        </p:blipFill>
        <p:spPr bwMode="auto">
          <a:xfrm>
            <a:off x="5867400" y="1752600"/>
            <a:ext cx="273208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smtClean="0"/>
              <a:t>Eind 20</a:t>
            </a:r>
            <a:r>
              <a:rPr lang="nl-NL" sz="4400" baseline="30000" smtClean="0"/>
              <a:t>e</a:t>
            </a:r>
            <a:r>
              <a:rPr lang="nl-NL" sz="4400" smtClean="0"/>
              <a:t> eeuw</a:t>
            </a:r>
          </a:p>
        </p:txBody>
      </p:sp>
      <p:pic>
        <p:nvPicPr>
          <p:cNvPr id="17411" name="Picture 5" descr="rompslo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7313" y="2017713"/>
            <a:ext cx="346075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Tijdelijke aanduiding voor inhou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smtClean="0"/>
              <a:t>Zorg is doolhof</a:t>
            </a:r>
          </a:p>
          <a:p>
            <a:r>
              <a:rPr lang="nl-NL" smtClean="0"/>
              <a:t>Patiënt heeft weinig keuze</a:t>
            </a:r>
          </a:p>
          <a:p>
            <a:r>
              <a:rPr lang="nl-NL" smtClean="0"/>
              <a:t>Wachtlijsten lang</a:t>
            </a:r>
          </a:p>
          <a:p>
            <a:r>
              <a:rPr lang="nl-NL" smtClean="0"/>
              <a:t>Geen zorg op maat</a:t>
            </a:r>
          </a:p>
          <a:p>
            <a:r>
              <a:rPr lang="nl-NL" smtClean="0"/>
              <a:t>Kosten stijgen spectaculair</a:t>
            </a:r>
          </a:p>
        </p:txBody>
      </p:sp>
      <p:sp>
        <p:nvSpPr>
          <p:cNvPr id="17413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sv-SE" sz="1400" smtClean="0">
                <a:solidFill>
                  <a:srgbClr val="000000"/>
                </a:solidFill>
              </a:rPr>
              <a:t>Hettie Pott 24 juni 2013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7414" name="Tijdelijke aanduiding voor dianumm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/>
            <a:fld id="{037A1C64-BEF0-41F3-B694-EACC96EB6BB1}" type="slidenum">
              <a:rPr lang="en-GB" sz="1400" smtClean="0">
                <a:solidFill>
                  <a:srgbClr val="000000"/>
                </a:solidFill>
              </a:rPr>
              <a:pPr eaLnBrk="1" hangingPunct="1"/>
              <a:t>31</a:t>
            </a:fld>
            <a:endParaRPr lang="en-GB" sz="1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Wmo</a:t>
            </a:r>
          </a:p>
        </p:txBody>
      </p:sp>
      <p:sp>
        <p:nvSpPr>
          <p:cNvPr id="18435" name="Tijdelijke aanduiding voor inhoud 2"/>
          <p:cNvSpPr>
            <a:spLocks noGrp="1"/>
          </p:cNvSpPr>
          <p:nvPr>
            <p:ph idx="1"/>
          </p:nvPr>
        </p:nvSpPr>
        <p:spPr>
          <a:xfrm>
            <a:off x="1182688" y="1828800"/>
            <a:ext cx="7772400" cy="4303713"/>
          </a:xfrm>
        </p:spPr>
        <p:txBody>
          <a:bodyPr/>
          <a:lstStyle/>
          <a:p>
            <a:pPr marL="0" indent="0">
              <a:lnSpc>
                <a:spcPct val="150000"/>
              </a:lnSpc>
              <a:buFont typeface="Wingdings" pitchFamily="2" charset="2"/>
              <a:buNone/>
            </a:pPr>
            <a:r>
              <a:rPr lang="nl-NL" b="1" smtClean="0"/>
              <a:t>2007</a:t>
            </a:r>
            <a:r>
              <a:rPr lang="nl-NL" smtClean="0"/>
              <a:t> Een deel van de eenvoudige AWBZ zorg wordt overgeheveld naar de </a:t>
            </a:r>
            <a:r>
              <a:rPr lang="nl-NL" b="1" smtClean="0"/>
              <a:t>Wet maatschappelijke ondersteuning</a:t>
            </a:r>
            <a:r>
              <a:rPr lang="nl-NL" smtClean="0"/>
              <a:t>: </a:t>
            </a:r>
            <a:r>
              <a:rPr lang="nl-NL" b="1" smtClean="0"/>
              <a:t>Wmo</a:t>
            </a:r>
          </a:p>
          <a:p>
            <a:pPr marL="0" indent="0">
              <a:lnSpc>
                <a:spcPct val="150000"/>
              </a:lnSpc>
              <a:buFont typeface="Wingdings" pitchFamily="2" charset="2"/>
              <a:buNone/>
            </a:pPr>
            <a:r>
              <a:rPr lang="nl-NL" smtClean="0"/>
              <a:t>Hulp via gemeente om zelfstandig te kunnen leven</a:t>
            </a:r>
          </a:p>
        </p:txBody>
      </p:sp>
      <p:sp>
        <p:nvSpPr>
          <p:cNvPr id="18436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sv-SE" sz="1400" smtClean="0">
                <a:solidFill>
                  <a:srgbClr val="000000"/>
                </a:solidFill>
              </a:rPr>
              <a:t>Hettie Pott 24 juni 2013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8437" name="Tijdelijke aanduiding voor dianumm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/>
            <a:fld id="{D4BA55EE-6B87-436F-B785-4CDB249CC681}" type="slidenum">
              <a:rPr lang="en-GB" sz="1400" smtClean="0">
                <a:solidFill>
                  <a:srgbClr val="000000"/>
                </a:solidFill>
              </a:rPr>
              <a:pPr eaLnBrk="1" hangingPunct="1"/>
              <a:t>32</a:t>
            </a:fld>
            <a:endParaRPr lang="en-GB" sz="1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smtClean="0"/>
              <a:t>Mantelzorgers</a:t>
            </a:r>
          </a:p>
        </p:txBody>
      </p:sp>
      <p:sp>
        <p:nvSpPr>
          <p:cNvPr id="19459" name="Tijdelijke aanduiding voor inhoud 2"/>
          <p:cNvSpPr>
            <a:spLocks noGrp="1"/>
          </p:cNvSpPr>
          <p:nvPr>
            <p:ph idx="1"/>
          </p:nvPr>
        </p:nvSpPr>
        <p:spPr>
          <a:xfrm>
            <a:off x="533400" y="1828800"/>
            <a:ext cx="8534400" cy="4303713"/>
          </a:xfrm>
        </p:spPr>
        <p:txBody>
          <a:bodyPr/>
          <a:lstStyle/>
          <a:p>
            <a:r>
              <a:rPr lang="nl-NL" dirty="0" smtClean="0"/>
              <a:t>Ruim 2,6 miljoen; </a:t>
            </a:r>
            <a:r>
              <a:rPr lang="nl-NL" smtClean="0"/>
              <a:t>1,5 langdurig</a:t>
            </a:r>
            <a:endParaRPr lang="nl-NL" dirty="0" smtClean="0"/>
          </a:p>
          <a:p>
            <a:r>
              <a:rPr lang="nl-NL" dirty="0" smtClean="0"/>
              <a:t>1 op de 7 </a:t>
            </a:r>
            <a:r>
              <a:rPr lang="nl-NL" dirty="0" err="1" smtClean="0"/>
              <a:t>mantelzorgers</a:t>
            </a:r>
            <a:r>
              <a:rPr lang="nl-NL" dirty="0" smtClean="0"/>
              <a:t> is tamelijk zwaar tot zwaar belast</a:t>
            </a:r>
          </a:p>
          <a:p>
            <a:r>
              <a:rPr lang="nl-NL" dirty="0" smtClean="0"/>
              <a:t>2,6 miljoen zorgen meer dan 8 uur per week</a:t>
            </a:r>
          </a:p>
          <a:p>
            <a:r>
              <a:rPr lang="nl-NL" dirty="0" smtClean="0"/>
              <a:t>71% combineert dit met betaald werk</a:t>
            </a:r>
          </a:p>
          <a:p>
            <a:r>
              <a:rPr lang="nl-NL" dirty="0" smtClean="0"/>
              <a:t>190.000 verzorgen dementerende naaste</a:t>
            </a:r>
          </a:p>
          <a:p>
            <a:endParaRPr lang="nl-NL" dirty="0" smtClean="0"/>
          </a:p>
          <a:p>
            <a:endParaRPr lang="nl-NL" dirty="0" smtClean="0"/>
          </a:p>
        </p:txBody>
      </p:sp>
      <p:sp>
        <p:nvSpPr>
          <p:cNvPr id="19460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sv-SE" sz="1400" smtClean="0">
                <a:solidFill>
                  <a:srgbClr val="000000"/>
                </a:solidFill>
              </a:rPr>
              <a:t>Hettie Pott 24 juni 2013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9461" name="Tijdelijke aanduiding voor dianumm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/>
            <a:fld id="{4788641E-E239-4770-8CC5-A9EF21E7DC3A}" type="slidenum">
              <a:rPr lang="en-GB" sz="1400" smtClean="0">
                <a:solidFill>
                  <a:srgbClr val="000000"/>
                </a:solidFill>
              </a:rPr>
              <a:pPr eaLnBrk="1" hangingPunct="1"/>
              <a:t>33</a:t>
            </a:fld>
            <a:endParaRPr lang="en-GB" sz="1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9"/>
          <p:cNvSpPr>
            <a:spLocks noGrp="1"/>
          </p:cNvSpPr>
          <p:nvPr>
            <p:ph type="title"/>
          </p:nvPr>
        </p:nvSpPr>
        <p:spPr>
          <a:xfrm>
            <a:off x="1219200" y="457200"/>
            <a:ext cx="7620000" cy="1219200"/>
          </a:xfrm>
        </p:spPr>
        <p:txBody>
          <a:bodyPr/>
          <a:lstStyle/>
          <a:p>
            <a:r>
              <a:rPr lang="nl-NL" sz="4400" smtClean="0"/>
              <a:t>2015 Hervorming AWBZ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838200" y="1828800"/>
            <a:ext cx="8077200" cy="42672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nl-NL" smtClean="0"/>
              <a:t>Zware langdurige zorg blijft AWBZ </a:t>
            </a:r>
          </a:p>
          <a:p>
            <a:pPr marL="0" indent="0">
              <a:buFont typeface="Wingdings" pitchFamily="2" charset="2"/>
              <a:buNone/>
            </a:pPr>
            <a:r>
              <a:rPr lang="nl-NL" smtClean="0"/>
              <a:t>Lichtere zorg naar Wmo en Zvw dus:</a:t>
            </a:r>
          </a:p>
          <a:p>
            <a:pPr marL="0" indent="0">
              <a:buFont typeface="Wingdings" pitchFamily="2" charset="2"/>
              <a:buNone/>
            </a:pPr>
            <a:r>
              <a:rPr lang="nl-NL" sz="2800" b="1" smtClean="0">
                <a:solidFill>
                  <a:srgbClr val="00B050"/>
                </a:solidFill>
              </a:rPr>
              <a:t>			Gemeente</a:t>
            </a:r>
            <a:r>
              <a:rPr lang="nl-NL" sz="2800" smtClean="0"/>
              <a:t>: zorg aan huis, 			begeleiding en persoonlijke 			verzorging. Huishoudelijke 			hulp alleen bij laag inkomen</a:t>
            </a:r>
          </a:p>
          <a:p>
            <a:pPr marL="0" indent="0">
              <a:buFont typeface="Wingdings" pitchFamily="2" charset="2"/>
              <a:buNone/>
            </a:pPr>
            <a:endParaRPr lang="nl-NL" sz="2800" smtClean="0"/>
          </a:p>
          <a:p>
            <a:pPr marL="0" indent="0">
              <a:buFont typeface="Wingdings" pitchFamily="2" charset="2"/>
              <a:buNone/>
            </a:pPr>
            <a:r>
              <a:rPr lang="nl-NL" sz="2800" b="1" smtClean="0">
                <a:solidFill>
                  <a:srgbClr val="00B050"/>
                </a:solidFill>
              </a:rPr>
              <a:t>Zorgverzekeraars</a:t>
            </a:r>
            <a:r>
              <a:rPr lang="nl-NL" sz="2800" smtClean="0"/>
              <a:t>: medische zorg </a:t>
            </a:r>
          </a:p>
        </p:txBody>
      </p:sp>
      <p:sp>
        <p:nvSpPr>
          <p:cNvPr id="20484" name="Tijdelijke aanduiding voor voettekst 4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sv-SE" sz="1400" smtClean="0">
                <a:solidFill>
                  <a:srgbClr val="000000"/>
                </a:solidFill>
                <a:latin typeface="Officina Sans" charset="0"/>
              </a:rPr>
              <a:t>Hettie Pott 24 juni 2013</a:t>
            </a:r>
            <a:endParaRPr lang="en-GB" sz="1400" smtClean="0">
              <a:solidFill>
                <a:srgbClr val="000000"/>
              </a:solidFill>
              <a:latin typeface="Officina Sans" charset="0"/>
            </a:endParaRPr>
          </a:p>
        </p:txBody>
      </p:sp>
      <p:sp>
        <p:nvSpPr>
          <p:cNvPr id="20485" name="Tijdelijke aanduiding voor dianummer 1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fld id="{FB7A4479-EEC0-4B2C-9FF7-EFC95CBC5098}" type="slidenum">
              <a:rPr lang="en-GB" sz="1400" smtClean="0">
                <a:solidFill>
                  <a:srgbClr val="000000"/>
                </a:solidFill>
                <a:latin typeface="Officina Sans" charset="0"/>
              </a:rPr>
              <a:pPr/>
              <a:t>34</a:t>
            </a:fld>
            <a:endParaRPr lang="en-GB" sz="1400" smtClean="0">
              <a:solidFill>
                <a:srgbClr val="000000"/>
              </a:solidFill>
              <a:latin typeface="Officina Sans" charset="0"/>
            </a:endParaRPr>
          </a:p>
        </p:txBody>
      </p:sp>
      <p:pic>
        <p:nvPicPr>
          <p:cNvPr id="20486" name="Picture 5" descr="rolsto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124200"/>
            <a:ext cx="24384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Toekomst mantelzorg?</a:t>
            </a:r>
          </a:p>
        </p:txBody>
      </p:sp>
      <p:sp>
        <p:nvSpPr>
          <p:cNvPr id="21507" name="Tijdelijke aanduiding voor voettekst 2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sv-SE" sz="1400" dirty="0" smtClean="0">
                <a:solidFill>
                  <a:srgbClr val="000000"/>
                </a:solidFill>
              </a:rPr>
              <a:t>Hettie Pott 24 juni 2013</a:t>
            </a:r>
            <a:endParaRPr lang="en-GB" sz="1400" dirty="0" smtClean="0">
              <a:solidFill>
                <a:srgbClr val="000000"/>
              </a:solidFill>
            </a:endParaRPr>
          </a:p>
        </p:txBody>
      </p:sp>
      <p:sp>
        <p:nvSpPr>
          <p:cNvPr id="21508" name="Tijdelijke aanduiding voor dianummer 3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/>
            <a:fld id="{55538B9F-4C19-4CD6-9A83-F96FE15DF7AD}" type="slidenum">
              <a:rPr lang="en-GB" sz="1400" smtClean="0">
                <a:solidFill>
                  <a:srgbClr val="000000"/>
                </a:solidFill>
              </a:rPr>
              <a:pPr eaLnBrk="1" hangingPunct="1"/>
              <a:t>35</a:t>
            </a:fld>
            <a:endParaRPr lang="en-GB" sz="1400" smtClean="0">
              <a:solidFill>
                <a:srgbClr val="000000"/>
              </a:solidFill>
            </a:endParaRPr>
          </a:p>
        </p:txBody>
      </p:sp>
      <p:pic>
        <p:nvPicPr>
          <p:cNvPr id="6" name="Koefnoen - Joris en Monique leveren mantelzorg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013958" y="2133599"/>
            <a:ext cx="6654386" cy="3770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E-health helpt</a:t>
            </a:r>
          </a:p>
        </p:txBody>
      </p:sp>
      <p:sp>
        <p:nvSpPr>
          <p:cNvPr id="22531" name="Tijdelijke aanduiding voor voettekst 2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sv-SE" sz="1400" dirty="0">
                <a:solidFill>
                  <a:srgbClr val="000000"/>
                </a:solidFill>
              </a:rPr>
              <a:t>Hettie Pott 24 juni 2013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22532" name="Tijdelijke aanduiding voor dianummer 3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/>
            <a:fld id="{EACD2097-3653-4149-84B8-E8C89968A061}" type="slidenum">
              <a:rPr lang="en-GB" sz="1400" smtClean="0">
                <a:solidFill>
                  <a:srgbClr val="000000"/>
                </a:solidFill>
              </a:rPr>
              <a:pPr eaLnBrk="1" hangingPunct="1"/>
              <a:t>36</a:t>
            </a:fld>
            <a:endParaRPr lang="en-GB" sz="1400" smtClean="0">
              <a:solidFill>
                <a:srgbClr val="000000"/>
              </a:solidFill>
            </a:endParaRPr>
          </a:p>
        </p:txBody>
      </p:sp>
      <p:pic>
        <p:nvPicPr>
          <p:cNvPr id="6" name="Introductie WeHelpen (kort)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62944" y="2132856"/>
            <a:ext cx="6912768" cy="388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211960" y="1124744"/>
            <a:ext cx="424624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nl-NL" sz="3600" dirty="0" smtClean="0"/>
              <a:t>Drs. E.T. van Kooten</a:t>
            </a:r>
            <a:r>
              <a:rPr lang="nl-NL" sz="3200" dirty="0" smtClean="0"/>
              <a:t/>
            </a:r>
            <a:br>
              <a:rPr lang="nl-NL" sz="3200" dirty="0" smtClean="0"/>
            </a:br>
            <a:r>
              <a:rPr lang="nl-NL" sz="3200" dirty="0" smtClean="0"/>
              <a:t/>
            </a:r>
            <a:br>
              <a:rPr lang="nl-NL" sz="3200" dirty="0" smtClean="0"/>
            </a:br>
            <a:r>
              <a:rPr lang="nl-NL" sz="2200" dirty="0" smtClean="0"/>
              <a:t>Directeur Maatschappelijke Ondersteuning Ministerie van VWS</a:t>
            </a:r>
            <a:endParaRPr lang="nl-NL" sz="22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211960" y="3501008"/>
            <a:ext cx="3600400" cy="1224136"/>
          </a:xfrm>
        </p:spPr>
        <p:txBody>
          <a:bodyPr>
            <a:normAutofit/>
          </a:bodyPr>
          <a:lstStyle/>
          <a:p>
            <a:pPr algn="l"/>
            <a:r>
              <a:rPr lang="nl-NL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Mantelzorg vanuit politiek perspectief</a:t>
            </a:r>
            <a:endParaRPr lang="nl-NL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7196118" y="-7639050"/>
            <a:ext cx="2353628" cy="2213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96135" y="-7639050"/>
            <a:ext cx="3600000" cy="338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screen"/>
          <a:srcRect r="45887"/>
          <a:stretch>
            <a:fillRect/>
          </a:stretch>
        </p:blipFill>
        <p:spPr bwMode="auto">
          <a:xfrm>
            <a:off x="1" y="4"/>
            <a:ext cx="3948217" cy="6862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4747">
                <a:tint val="45000"/>
                <a:satMod val="400000"/>
              </a:srgbClr>
            </a:duotone>
            <a:lum contrast="69000"/>
          </a:blip>
          <a:srcRect/>
          <a:stretch>
            <a:fillRect/>
          </a:stretch>
        </p:blipFill>
        <p:spPr bwMode="auto">
          <a:xfrm>
            <a:off x="4355976" y="5085184"/>
            <a:ext cx="1290092" cy="1021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kstvak 10"/>
          <p:cNvSpPr txBox="1"/>
          <p:nvPr/>
        </p:nvSpPr>
        <p:spPr>
          <a:xfrm>
            <a:off x="4283968" y="623731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C00000"/>
                </a:solidFill>
              </a:rPr>
              <a:t>raad van kerken in </a:t>
            </a:r>
            <a:r>
              <a:rPr lang="nl-NL" b="1" dirty="0" err="1">
                <a:solidFill>
                  <a:srgbClr val="C00000"/>
                </a:solidFill>
              </a:rPr>
              <a:t>nederland</a:t>
            </a:r>
            <a:endParaRPr lang="nl-NL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7196118" y="-7639050"/>
            <a:ext cx="2353628" cy="2213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96135" y="-7639050"/>
            <a:ext cx="3600000" cy="338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0" y="0"/>
            <a:ext cx="9144000" cy="86000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vak 7"/>
          <p:cNvSpPr txBox="1"/>
          <p:nvPr/>
        </p:nvSpPr>
        <p:spPr>
          <a:xfrm>
            <a:off x="1043608" y="1412776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 smtClean="0">
                <a:solidFill>
                  <a:srgbClr val="C00000"/>
                </a:solidFill>
              </a:rPr>
              <a:t>Symposium Mantelzorg</a:t>
            </a:r>
            <a:endParaRPr lang="nl-NL" sz="5400" b="1" dirty="0">
              <a:solidFill>
                <a:srgbClr val="C0000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4572000" y="3501008"/>
            <a:ext cx="36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rgbClr val="C00000"/>
                </a:solidFill>
              </a:rPr>
              <a:t>‘Gij hebt mij bekleed</a:t>
            </a:r>
          </a:p>
          <a:p>
            <a:r>
              <a:rPr lang="nl-NL" sz="3600" b="1" dirty="0" smtClean="0">
                <a:solidFill>
                  <a:srgbClr val="C00000"/>
                </a:solidFill>
              </a:rPr>
              <a:t>met een mantel</a:t>
            </a:r>
          </a:p>
          <a:p>
            <a:r>
              <a:rPr lang="nl-NL" sz="3600" b="1" dirty="0" smtClean="0">
                <a:solidFill>
                  <a:srgbClr val="C00000"/>
                </a:solidFill>
              </a:rPr>
              <a:t>van trouw’</a:t>
            </a:r>
            <a:endParaRPr lang="nl-NL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211960" y="1124744"/>
            <a:ext cx="4246240" cy="1470025"/>
          </a:xfrm>
        </p:spPr>
        <p:txBody>
          <a:bodyPr>
            <a:normAutofit/>
          </a:bodyPr>
          <a:lstStyle/>
          <a:p>
            <a:pPr algn="l"/>
            <a:r>
              <a:rPr lang="nl-NL" sz="3200" dirty="0" smtClean="0"/>
              <a:t>Dr. Archibald L.H.M.</a:t>
            </a:r>
            <a:br>
              <a:rPr lang="nl-NL" sz="3200" dirty="0" smtClean="0"/>
            </a:br>
            <a:r>
              <a:rPr lang="nl-NL" sz="3200" dirty="0" smtClean="0"/>
              <a:t>van Wieringen</a:t>
            </a:r>
            <a:endParaRPr lang="nl-NL" sz="32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211960" y="2852936"/>
            <a:ext cx="3344416" cy="1752600"/>
          </a:xfrm>
        </p:spPr>
        <p:txBody>
          <a:bodyPr>
            <a:normAutofit/>
          </a:bodyPr>
          <a:lstStyle/>
          <a:p>
            <a:pPr algn="l"/>
            <a:r>
              <a:rPr lang="nl-NL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Mantelzorg vanuit Bijbeltheologisch perspectief</a:t>
            </a:r>
            <a:endParaRPr lang="nl-NL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7196118" y="-7639050"/>
            <a:ext cx="2353628" cy="2213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96135" y="-7639050"/>
            <a:ext cx="3600000" cy="338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screen"/>
          <a:srcRect r="45887"/>
          <a:stretch>
            <a:fillRect/>
          </a:stretch>
        </p:blipFill>
        <p:spPr bwMode="auto">
          <a:xfrm>
            <a:off x="1" y="4"/>
            <a:ext cx="3948217" cy="6862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4747">
                <a:tint val="45000"/>
                <a:satMod val="400000"/>
              </a:srgbClr>
            </a:duotone>
            <a:lum contrast="69000"/>
          </a:blip>
          <a:srcRect/>
          <a:stretch>
            <a:fillRect/>
          </a:stretch>
        </p:blipFill>
        <p:spPr bwMode="auto">
          <a:xfrm>
            <a:off x="4355976" y="5085184"/>
            <a:ext cx="1290092" cy="1021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kstvak 10"/>
          <p:cNvSpPr txBox="1"/>
          <p:nvPr/>
        </p:nvSpPr>
        <p:spPr>
          <a:xfrm>
            <a:off x="4283968" y="623731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C00000"/>
                </a:solidFill>
              </a:rPr>
              <a:t>raad van kerken in </a:t>
            </a:r>
            <a:r>
              <a:rPr lang="nl-NL" b="1" dirty="0" err="1">
                <a:solidFill>
                  <a:srgbClr val="C00000"/>
                </a:solidFill>
              </a:rPr>
              <a:t>nederland</a:t>
            </a:r>
            <a:endParaRPr lang="nl-NL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el 7"/>
          <p:cNvSpPr>
            <a:spLocks noGrp="1"/>
          </p:cNvSpPr>
          <p:nvPr>
            <p:ph type="title"/>
          </p:nvPr>
        </p:nvSpPr>
        <p:spPr>
          <a:xfrm>
            <a:off x="457200" y="-1588"/>
            <a:ext cx="8229600" cy="952501"/>
          </a:xfrm>
        </p:spPr>
        <p:txBody>
          <a:bodyPr/>
          <a:lstStyle/>
          <a:p>
            <a:r>
              <a:rPr lang="nl-NL" dirty="0" smtClean="0">
                <a:latin typeface="ScalaSans" pitchFamily="34" charset="0"/>
                <a:ea typeface="ヒラギノ角ゴ Pro W3" charset="-128"/>
                <a:cs typeface="ScalaSans" pitchFamily="34" charset="0"/>
              </a:rPr>
              <a:t>Symposium Mantelzorg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3340100" y="6257925"/>
            <a:ext cx="2222500" cy="365125"/>
          </a:xfrm>
        </p:spPr>
        <p:txBody>
          <a:bodyPr/>
          <a:lstStyle/>
          <a:p>
            <a:pPr marL="88900" indent="-88900">
              <a:defRPr/>
            </a:pPr>
            <a:r>
              <a:rPr lang="en-US" dirty="0" smtClean="0"/>
              <a:t>School of Catholic Theology</a:t>
            </a:r>
            <a:endParaRPr lang="en-US" dirty="0"/>
          </a:p>
        </p:txBody>
      </p:sp>
      <p:sp>
        <p:nvSpPr>
          <p:cNvPr id="8" name="Tijdelijke aanduiding voor voettekst 4"/>
          <p:cNvSpPr txBox="1">
            <a:spLocks/>
          </p:cNvSpPr>
          <p:nvPr/>
        </p:nvSpPr>
        <p:spPr>
          <a:xfrm>
            <a:off x="6019800" y="6257925"/>
            <a:ext cx="2832100" cy="365125"/>
          </a:xfrm>
          <a:prstGeom prst="rect">
            <a:avLst/>
          </a:prstGeom>
        </p:spPr>
        <p:txBody>
          <a:bodyPr/>
          <a:lstStyle/>
          <a:p>
            <a:pPr marL="88900" marR="0" lvl="0" indent="-8890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9933"/>
                </a:solidFill>
                <a:effectLst/>
                <a:uLnTx/>
                <a:uFillTx/>
                <a:latin typeface="ScalaSans"/>
                <a:ea typeface="+mn-ea"/>
                <a:cs typeface="ScalaSans"/>
              </a:rPr>
              <a:t>Dr. Archibald L.H.M. van Wieringen pr.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CC9933"/>
              </a:solidFill>
              <a:effectLst/>
              <a:uLnTx/>
              <a:uFillTx/>
              <a:latin typeface="ScalaSans"/>
              <a:ea typeface="+mn-ea"/>
              <a:cs typeface="ScalaSans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457200" y="1549400"/>
            <a:ext cx="83947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nl-NL" sz="2800" dirty="0" smtClean="0"/>
              <a:t>publicatie vanwege de</a:t>
            </a:r>
          </a:p>
          <a:p>
            <a:pPr algn="ctr">
              <a:buNone/>
            </a:pPr>
            <a:r>
              <a:rPr lang="nl-NL" sz="2800" dirty="0" smtClean="0"/>
              <a:t>Beraadgroep Samenlevingsvragen</a:t>
            </a:r>
          </a:p>
          <a:p>
            <a:pPr algn="ctr">
              <a:buNone/>
            </a:pPr>
            <a:endParaRPr lang="nl-NL" sz="2800" dirty="0" smtClean="0">
              <a:latin typeface="ScalaSans" pitchFamily="34" charset="0"/>
              <a:cs typeface="ScalaSans" pitchFamily="34" charset="0"/>
            </a:endParaRPr>
          </a:p>
          <a:p>
            <a:pPr algn="ctr">
              <a:buNone/>
            </a:pPr>
            <a:endParaRPr lang="nl-NL" sz="2800" dirty="0" smtClean="0">
              <a:latin typeface="ScalaSans" pitchFamily="34" charset="0"/>
              <a:cs typeface="ScalaSans" pitchFamily="34" charset="0"/>
            </a:endParaRPr>
          </a:p>
          <a:p>
            <a:pPr algn="ctr"/>
            <a:r>
              <a:rPr lang="nl-NL" sz="2800" b="1" dirty="0" smtClean="0">
                <a:solidFill>
                  <a:srgbClr val="C00000"/>
                </a:solidFill>
              </a:rPr>
              <a:t>“Gij hebt mij bekleed met een mantel van trouw”</a:t>
            </a:r>
          </a:p>
          <a:p>
            <a:pPr algn="ctr"/>
            <a:r>
              <a:rPr lang="nl-NL" sz="2800" dirty="0" smtClean="0">
                <a:solidFill>
                  <a:srgbClr val="C00000"/>
                </a:solidFill>
              </a:rPr>
              <a:t>hoe kerken mantelzorgers kunnen ondersteunen met daad en woord</a:t>
            </a:r>
            <a:endParaRPr lang="nl-NL" sz="2800" dirty="0" smtClean="0">
              <a:solidFill>
                <a:srgbClr val="C00000"/>
              </a:solidFill>
              <a:latin typeface="ScalaSans" pitchFamily="34" charset="0"/>
              <a:cs typeface="Scala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el 7"/>
          <p:cNvSpPr>
            <a:spLocks noGrp="1"/>
          </p:cNvSpPr>
          <p:nvPr>
            <p:ph type="title"/>
          </p:nvPr>
        </p:nvSpPr>
        <p:spPr>
          <a:xfrm>
            <a:off x="457200" y="-1588"/>
            <a:ext cx="8229600" cy="952501"/>
          </a:xfrm>
        </p:spPr>
        <p:txBody>
          <a:bodyPr/>
          <a:lstStyle/>
          <a:p>
            <a:r>
              <a:rPr lang="nl-NL" dirty="0" smtClean="0">
                <a:latin typeface="ScalaSans" pitchFamily="34" charset="0"/>
                <a:ea typeface="ヒラギノ角ゴ Pro W3" charset="-128"/>
                <a:cs typeface="ScalaSans" pitchFamily="34" charset="0"/>
              </a:rPr>
              <a:t>Symposium Mantelzorg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3340100" y="6257925"/>
            <a:ext cx="2222500" cy="365125"/>
          </a:xfrm>
        </p:spPr>
        <p:txBody>
          <a:bodyPr/>
          <a:lstStyle/>
          <a:p>
            <a:pPr marL="88900" indent="-88900">
              <a:defRPr/>
            </a:pPr>
            <a:r>
              <a:rPr lang="en-US" dirty="0" smtClean="0"/>
              <a:t>School of Catholic Theology</a:t>
            </a:r>
            <a:endParaRPr lang="en-US" dirty="0"/>
          </a:p>
        </p:txBody>
      </p:sp>
      <p:sp>
        <p:nvSpPr>
          <p:cNvPr id="8" name="Tijdelijke aanduiding voor voettekst 4"/>
          <p:cNvSpPr txBox="1">
            <a:spLocks/>
          </p:cNvSpPr>
          <p:nvPr/>
        </p:nvSpPr>
        <p:spPr>
          <a:xfrm>
            <a:off x="6019800" y="6257925"/>
            <a:ext cx="2832100" cy="365125"/>
          </a:xfrm>
          <a:prstGeom prst="rect">
            <a:avLst/>
          </a:prstGeom>
        </p:spPr>
        <p:txBody>
          <a:bodyPr/>
          <a:lstStyle/>
          <a:p>
            <a:pPr marL="88900" marR="0" lvl="0" indent="-8890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9933"/>
                </a:solidFill>
                <a:effectLst/>
                <a:uLnTx/>
                <a:uFillTx/>
                <a:latin typeface="ScalaSans"/>
                <a:ea typeface="+mn-ea"/>
                <a:cs typeface="ScalaSans"/>
              </a:rPr>
              <a:t>Dr. Archibald L.H.M. van Wieringen pr.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CC9933"/>
              </a:solidFill>
              <a:effectLst/>
              <a:uLnTx/>
              <a:uFillTx/>
              <a:latin typeface="ScalaSans"/>
              <a:ea typeface="+mn-ea"/>
              <a:cs typeface="ScalaSans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457200" y="1549400"/>
            <a:ext cx="83947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nl-NL" sz="2800" dirty="0" smtClean="0"/>
              <a:t>zeven wijzen van spreken</a:t>
            </a:r>
          </a:p>
          <a:p>
            <a:pPr algn="ctr">
              <a:buNone/>
            </a:pPr>
            <a:r>
              <a:rPr lang="nl-NL" sz="2800" dirty="0" smtClean="0"/>
              <a:t>vanuit Bijbeltheologische invalshoek</a:t>
            </a:r>
          </a:p>
          <a:p>
            <a:pPr algn="ctr">
              <a:buNone/>
            </a:pPr>
            <a:endParaRPr lang="nl-NL" sz="2800" dirty="0" smtClean="0">
              <a:latin typeface="ScalaSans" pitchFamily="34" charset="0"/>
              <a:cs typeface="ScalaSans" pitchFamily="34" charset="0"/>
            </a:endParaRPr>
          </a:p>
          <a:p>
            <a:pPr marL="2343150" lvl="4" indent="-514350" algn="just">
              <a:buFont typeface="+mj-lt"/>
              <a:buAutoNum type="arabicPeriod"/>
            </a:pPr>
            <a:r>
              <a:rPr lang="nl-NL" sz="2800" dirty="0" smtClean="0"/>
              <a:t>De Naam van God.</a:t>
            </a:r>
          </a:p>
          <a:p>
            <a:pPr marL="2343150" lvl="4" indent="-514350" algn="just">
              <a:buFont typeface="+mj-lt"/>
              <a:buAutoNum type="arabicPeriod"/>
            </a:pPr>
            <a:r>
              <a:rPr lang="nl-NL" sz="2800" dirty="0" smtClean="0"/>
              <a:t>Schepping.</a:t>
            </a:r>
          </a:p>
          <a:p>
            <a:pPr marL="2343150" lvl="4" indent="-514350" algn="just">
              <a:buFont typeface="+mj-lt"/>
              <a:buAutoNum type="arabicPeriod"/>
            </a:pPr>
            <a:r>
              <a:rPr lang="nl-NL" sz="2800" dirty="0" smtClean="0"/>
              <a:t>Heb uw naaste lief.</a:t>
            </a:r>
          </a:p>
          <a:p>
            <a:pPr marL="2343150" lvl="4" indent="-514350" algn="just">
              <a:buFont typeface="+mj-lt"/>
              <a:buAutoNum type="arabicPeriod"/>
            </a:pPr>
            <a:r>
              <a:rPr lang="nl-NL" sz="2800" dirty="0" smtClean="0"/>
              <a:t>Gemeenschap der gelovigen.</a:t>
            </a:r>
          </a:p>
          <a:p>
            <a:pPr marL="2343150" lvl="4" indent="-514350" algn="just">
              <a:buFont typeface="+mj-lt"/>
              <a:buAutoNum type="arabicPeriod"/>
            </a:pPr>
            <a:r>
              <a:rPr lang="nl-NL" sz="2800" dirty="0" smtClean="0"/>
              <a:t>De profetische stem.</a:t>
            </a:r>
          </a:p>
          <a:p>
            <a:pPr marL="2343150" lvl="4" indent="-514350" algn="just">
              <a:buFont typeface="+mj-lt"/>
              <a:buAutoNum type="arabicPeriod"/>
            </a:pPr>
            <a:r>
              <a:rPr lang="nl-NL" sz="2800" dirty="0" smtClean="0"/>
              <a:t>Ontmoeting en gastvrijheid.</a:t>
            </a:r>
          </a:p>
          <a:p>
            <a:pPr marL="2343150" lvl="4" indent="-514350" algn="just">
              <a:buFont typeface="+mj-lt"/>
              <a:buAutoNum type="arabicPeriod"/>
            </a:pPr>
            <a:r>
              <a:rPr lang="nl-NL" sz="2800" dirty="0" smtClean="0"/>
              <a:t>Zieken zalven.</a:t>
            </a:r>
            <a:endParaRPr lang="nl-N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el 7"/>
          <p:cNvSpPr>
            <a:spLocks noGrp="1"/>
          </p:cNvSpPr>
          <p:nvPr>
            <p:ph type="title"/>
          </p:nvPr>
        </p:nvSpPr>
        <p:spPr>
          <a:xfrm>
            <a:off x="457200" y="-1588"/>
            <a:ext cx="8229600" cy="952501"/>
          </a:xfrm>
        </p:spPr>
        <p:txBody>
          <a:bodyPr/>
          <a:lstStyle/>
          <a:p>
            <a:r>
              <a:rPr lang="nl-NL" dirty="0" smtClean="0">
                <a:latin typeface="ScalaSans" pitchFamily="34" charset="0"/>
                <a:ea typeface="ヒラギノ角ゴ Pro W3" charset="-128"/>
                <a:cs typeface="ScalaSans" pitchFamily="34" charset="0"/>
              </a:rPr>
              <a:t>Symposium Mantelzorg</a:t>
            </a:r>
            <a:endParaRPr lang="en-GB" dirty="0" smtClean="0">
              <a:latin typeface="ScalaSans" pitchFamily="34" charset="0"/>
              <a:ea typeface="ヒラギノ角ゴ Pro W3" charset="-128"/>
              <a:cs typeface="ScalaSans" pitchFamily="34" charset="0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3340100" y="6257925"/>
            <a:ext cx="2222500" cy="365125"/>
          </a:xfrm>
        </p:spPr>
        <p:txBody>
          <a:bodyPr/>
          <a:lstStyle/>
          <a:p>
            <a:pPr marL="88900" indent="-88900">
              <a:defRPr/>
            </a:pPr>
            <a:r>
              <a:rPr lang="en-US" dirty="0" smtClean="0"/>
              <a:t>School of Catholic Theology</a:t>
            </a:r>
            <a:endParaRPr lang="en-US" dirty="0"/>
          </a:p>
        </p:txBody>
      </p:sp>
      <p:sp>
        <p:nvSpPr>
          <p:cNvPr id="8" name="Tijdelijke aanduiding voor voettekst 4"/>
          <p:cNvSpPr txBox="1">
            <a:spLocks/>
          </p:cNvSpPr>
          <p:nvPr/>
        </p:nvSpPr>
        <p:spPr>
          <a:xfrm>
            <a:off x="6019800" y="6257925"/>
            <a:ext cx="2832100" cy="365125"/>
          </a:xfrm>
          <a:prstGeom prst="rect">
            <a:avLst/>
          </a:prstGeom>
        </p:spPr>
        <p:txBody>
          <a:bodyPr/>
          <a:lstStyle/>
          <a:p>
            <a:pPr marL="88900" marR="0" lvl="0" indent="-8890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9933"/>
                </a:solidFill>
                <a:effectLst/>
                <a:uLnTx/>
                <a:uFillTx/>
                <a:latin typeface="ScalaSans"/>
                <a:ea typeface="+mn-ea"/>
                <a:cs typeface="ScalaSans"/>
              </a:rPr>
              <a:t>Dr. Archibald L.H.M. van Wieringen, pr.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CC9933"/>
              </a:solidFill>
              <a:effectLst/>
              <a:uLnTx/>
              <a:uFillTx/>
              <a:latin typeface="ScalaSans"/>
              <a:ea typeface="+mn-ea"/>
              <a:cs typeface="ScalaSans"/>
            </a:endParaRPr>
          </a:p>
        </p:txBody>
      </p:sp>
      <p:sp>
        <p:nvSpPr>
          <p:cNvPr id="12" name="Tijdelijke aanduiding voor voettekst 4"/>
          <p:cNvSpPr txBox="1">
            <a:spLocks/>
          </p:cNvSpPr>
          <p:nvPr/>
        </p:nvSpPr>
        <p:spPr>
          <a:xfrm>
            <a:off x="2019299" y="5519738"/>
            <a:ext cx="4876799" cy="738187"/>
          </a:xfrm>
          <a:prstGeom prst="rect">
            <a:avLst/>
          </a:prstGeom>
        </p:spPr>
        <p:txBody>
          <a:bodyPr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 smtClean="0"/>
              <a:t>Moses en de Dekaloog</a:t>
            </a:r>
            <a:endParaRPr kumimoji="0" lang="nl-NL" sz="2400" b="0" i="1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ScalaSans"/>
              <a:ea typeface="+mn-ea"/>
              <a:cs typeface="ScalaSans"/>
            </a:endParaRPr>
          </a:p>
        </p:txBody>
      </p:sp>
      <p:pic>
        <p:nvPicPr>
          <p:cNvPr id="2" name="Picture 2" descr="C:\Users\Archibald\Downloads\image0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9300" y="950913"/>
            <a:ext cx="4876799" cy="4568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el 7"/>
          <p:cNvSpPr>
            <a:spLocks noGrp="1"/>
          </p:cNvSpPr>
          <p:nvPr>
            <p:ph type="title"/>
          </p:nvPr>
        </p:nvSpPr>
        <p:spPr>
          <a:xfrm>
            <a:off x="457200" y="-1588"/>
            <a:ext cx="8229600" cy="952501"/>
          </a:xfrm>
        </p:spPr>
        <p:txBody>
          <a:bodyPr/>
          <a:lstStyle/>
          <a:p>
            <a:r>
              <a:rPr lang="nl-NL" dirty="0" smtClean="0">
                <a:latin typeface="ScalaSans" pitchFamily="34" charset="0"/>
                <a:ea typeface="ヒラギノ角ゴ Pro W3" charset="-128"/>
                <a:cs typeface="ScalaSans" pitchFamily="34" charset="0"/>
              </a:rPr>
              <a:t>Symposium Mantelzorg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3340100" y="6257925"/>
            <a:ext cx="2222500" cy="365125"/>
          </a:xfrm>
        </p:spPr>
        <p:txBody>
          <a:bodyPr/>
          <a:lstStyle/>
          <a:p>
            <a:pPr marL="88900" indent="-88900">
              <a:defRPr/>
            </a:pPr>
            <a:r>
              <a:rPr lang="en-US" dirty="0" smtClean="0"/>
              <a:t>School of Catholic Theology</a:t>
            </a:r>
            <a:endParaRPr lang="en-US" dirty="0"/>
          </a:p>
        </p:txBody>
      </p:sp>
      <p:sp>
        <p:nvSpPr>
          <p:cNvPr id="8" name="Tijdelijke aanduiding voor voettekst 4"/>
          <p:cNvSpPr txBox="1">
            <a:spLocks/>
          </p:cNvSpPr>
          <p:nvPr/>
        </p:nvSpPr>
        <p:spPr>
          <a:xfrm>
            <a:off x="6019800" y="6257925"/>
            <a:ext cx="2832100" cy="365125"/>
          </a:xfrm>
          <a:prstGeom prst="rect">
            <a:avLst/>
          </a:prstGeom>
        </p:spPr>
        <p:txBody>
          <a:bodyPr/>
          <a:lstStyle/>
          <a:p>
            <a:pPr marL="88900" marR="0" lvl="0" indent="-8890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9933"/>
                </a:solidFill>
                <a:effectLst/>
                <a:uLnTx/>
                <a:uFillTx/>
                <a:latin typeface="ScalaSans"/>
                <a:ea typeface="+mn-ea"/>
                <a:cs typeface="ScalaSans"/>
              </a:rPr>
              <a:t>Dr. Archibald L.H.M. van Wieringen pr.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CC9933"/>
              </a:solidFill>
              <a:effectLst/>
              <a:uLnTx/>
              <a:uFillTx/>
              <a:latin typeface="ScalaSans"/>
              <a:ea typeface="+mn-ea"/>
              <a:cs typeface="ScalaSans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457200" y="1231900"/>
            <a:ext cx="83947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smtClean="0"/>
              <a:t>Exodus 20:12</a:t>
            </a:r>
          </a:p>
          <a:p>
            <a:r>
              <a:rPr lang="nl-NL" sz="2800" dirty="0" smtClean="0"/>
              <a:t>Eer je vader en je moeder,</a:t>
            </a:r>
          </a:p>
          <a:p>
            <a:r>
              <a:rPr lang="nl-NL" sz="2800" dirty="0" smtClean="0"/>
              <a:t>opdat je dagen lang mogen zijn</a:t>
            </a:r>
          </a:p>
          <a:p>
            <a:r>
              <a:rPr lang="nl-NL" sz="2800" dirty="0" smtClean="0"/>
              <a:t>op de grond die de Heer, je God, aan jou geeft.</a:t>
            </a:r>
          </a:p>
          <a:p>
            <a:r>
              <a:rPr lang="nl-NL" sz="2800" dirty="0" smtClean="0"/>
              <a:t> </a:t>
            </a:r>
          </a:p>
          <a:p>
            <a:r>
              <a:rPr lang="nl-NL" sz="2800" b="1" dirty="0" smtClean="0"/>
              <a:t>Deuteronomium 5:16</a:t>
            </a:r>
          </a:p>
          <a:p>
            <a:r>
              <a:rPr lang="nl-NL" sz="2800" dirty="0" smtClean="0"/>
              <a:t>Eer je vader en je moeder,</a:t>
            </a:r>
          </a:p>
          <a:p>
            <a:r>
              <a:rPr lang="nl-NL" sz="2800" dirty="0" smtClean="0"/>
              <a:t>zoals de Heer, je God, je geboden heeft,</a:t>
            </a:r>
          </a:p>
          <a:p>
            <a:r>
              <a:rPr lang="nl-NL" sz="2800" dirty="0" smtClean="0"/>
              <a:t>opdat je dagen lang mogen zijn</a:t>
            </a:r>
          </a:p>
          <a:p>
            <a:r>
              <a:rPr lang="nl-NL" sz="2800" dirty="0" smtClean="0"/>
              <a:t>en opdat het aan jou goed mag gaan</a:t>
            </a:r>
          </a:p>
          <a:p>
            <a:r>
              <a:rPr lang="nl-NL" sz="2800" dirty="0" smtClean="0"/>
              <a:t>op de grond die de Heer, je God, aan jou geeft.</a:t>
            </a:r>
            <a:endParaRPr lang="nl-N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el 7"/>
          <p:cNvSpPr>
            <a:spLocks noGrp="1"/>
          </p:cNvSpPr>
          <p:nvPr>
            <p:ph type="title"/>
          </p:nvPr>
        </p:nvSpPr>
        <p:spPr>
          <a:xfrm>
            <a:off x="457200" y="-1588"/>
            <a:ext cx="8229600" cy="952501"/>
          </a:xfrm>
        </p:spPr>
        <p:txBody>
          <a:bodyPr/>
          <a:lstStyle/>
          <a:p>
            <a:r>
              <a:rPr lang="nl-NL" dirty="0" smtClean="0">
                <a:latin typeface="ScalaSans" pitchFamily="34" charset="0"/>
                <a:ea typeface="ヒラギノ角ゴ Pro W3" charset="-128"/>
                <a:cs typeface="ScalaSans" pitchFamily="34" charset="0"/>
              </a:rPr>
              <a:t>Symposium Mantelzorg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3340100" y="6257925"/>
            <a:ext cx="2222500" cy="365125"/>
          </a:xfrm>
        </p:spPr>
        <p:txBody>
          <a:bodyPr/>
          <a:lstStyle/>
          <a:p>
            <a:pPr marL="88900" indent="-88900">
              <a:defRPr/>
            </a:pPr>
            <a:r>
              <a:rPr lang="en-US" dirty="0" smtClean="0"/>
              <a:t>School of Catholic Theology</a:t>
            </a:r>
            <a:endParaRPr lang="en-US" dirty="0"/>
          </a:p>
        </p:txBody>
      </p:sp>
      <p:sp>
        <p:nvSpPr>
          <p:cNvPr id="8" name="Tijdelijke aanduiding voor voettekst 4"/>
          <p:cNvSpPr txBox="1">
            <a:spLocks/>
          </p:cNvSpPr>
          <p:nvPr/>
        </p:nvSpPr>
        <p:spPr>
          <a:xfrm>
            <a:off x="6019800" y="6257925"/>
            <a:ext cx="2832100" cy="365125"/>
          </a:xfrm>
          <a:prstGeom prst="rect">
            <a:avLst/>
          </a:prstGeom>
        </p:spPr>
        <p:txBody>
          <a:bodyPr/>
          <a:lstStyle/>
          <a:p>
            <a:pPr marL="88900" marR="0" lvl="0" indent="-8890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9933"/>
                </a:solidFill>
                <a:effectLst/>
                <a:uLnTx/>
                <a:uFillTx/>
                <a:latin typeface="ScalaSans"/>
                <a:ea typeface="+mn-ea"/>
                <a:cs typeface="ScalaSans"/>
              </a:rPr>
              <a:t>Dr. Archibald L.H.M. van Wieringen pr.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CC9933"/>
              </a:solidFill>
              <a:effectLst/>
              <a:uLnTx/>
              <a:uFillTx/>
              <a:latin typeface="ScalaSans"/>
              <a:ea typeface="+mn-ea"/>
              <a:cs typeface="ScalaSans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457200" y="1231900"/>
            <a:ext cx="83947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smtClean="0"/>
              <a:t>Exodus 20:12</a:t>
            </a:r>
          </a:p>
          <a:p>
            <a:r>
              <a:rPr lang="nl-NL" sz="2800" dirty="0" smtClean="0"/>
              <a:t>Eer je vader en je moeder,</a:t>
            </a:r>
          </a:p>
          <a:p>
            <a:r>
              <a:rPr lang="nl-NL" sz="2800" dirty="0" smtClean="0"/>
              <a:t>opdat je dagen lang mogen zijn</a:t>
            </a:r>
          </a:p>
          <a:p>
            <a:r>
              <a:rPr lang="nl-NL" sz="2800" dirty="0" smtClean="0"/>
              <a:t>op de grond die de Heer, je God, aan jou geeft.</a:t>
            </a:r>
          </a:p>
          <a:p>
            <a:r>
              <a:rPr lang="nl-NL" sz="2400" dirty="0" smtClean="0"/>
              <a:t> </a:t>
            </a:r>
          </a:p>
          <a:p>
            <a:r>
              <a:rPr lang="nl-NL" sz="2800" b="1" dirty="0" smtClean="0"/>
              <a:t>Deuteronomium 5:16</a:t>
            </a:r>
          </a:p>
          <a:p>
            <a:r>
              <a:rPr lang="nl-NL" sz="2800" dirty="0" smtClean="0"/>
              <a:t>Eer je vader en je moeder,</a:t>
            </a:r>
          </a:p>
          <a:p>
            <a:r>
              <a:rPr lang="nl-NL" sz="2800" dirty="0" smtClean="0">
                <a:solidFill>
                  <a:srgbClr val="C00000"/>
                </a:solidFill>
              </a:rPr>
              <a:t>zoals de Heer, je God, je geboden heeft,</a:t>
            </a:r>
            <a:endParaRPr lang="nl-NL" sz="2800" dirty="0" smtClean="0"/>
          </a:p>
          <a:p>
            <a:r>
              <a:rPr lang="nl-NL" sz="2800" dirty="0" smtClean="0"/>
              <a:t>opdat je dagen lang mogen zijn</a:t>
            </a:r>
          </a:p>
          <a:p>
            <a:r>
              <a:rPr lang="nl-NL" sz="2800" dirty="0" smtClean="0">
                <a:solidFill>
                  <a:srgbClr val="C00000"/>
                </a:solidFill>
              </a:rPr>
              <a:t>en opdat het aan jou goed mag gaan</a:t>
            </a:r>
          </a:p>
          <a:p>
            <a:r>
              <a:rPr lang="nl-NL" sz="2800" dirty="0" smtClean="0"/>
              <a:t>op de grond die de Heer, je God, aan jou geeft.</a:t>
            </a:r>
            <a:endParaRPr lang="nl-N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Blends">
  <a:themeElements>
    <a:clrScheme name="Blends 10">
      <a:dk1>
        <a:srgbClr val="000000"/>
      </a:dk1>
      <a:lt1>
        <a:srgbClr val="FFFFCC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E2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8">
        <a:dk1>
          <a:srgbClr val="000000"/>
        </a:dk1>
        <a:lt1>
          <a:srgbClr val="CCEC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E2F4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9">
        <a:dk1>
          <a:srgbClr val="000000"/>
        </a:dk1>
        <a:lt1>
          <a:srgbClr val="EAEAEA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3F3F3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10">
        <a:dk1>
          <a:srgbClr val="000000"/>
        </a:dk1>
        <a:lt1>
          <a:srgbClr val="FFFFCC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E2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Blends">
  <a:themeElements>
    <a:clrScheme name="Blends 10">
      <a:dk1>
        <a:srgbClr val="000000"/>
      </a:dk1>
      <a:lt1>
        <a:srgbClr val="FFFFCC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E2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8">
        <a:dk1>
          <a:srgbClr val="000000"/>
        </a:dk1>
        <a:lt1>
          <a:srgbClr val="CCEC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E2F4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9">
        <a:dk1>
          <a:srgbClr val="000000"/>
        </a:dk1>
        <a:lt1>
          <a:srgbClr val="EAEAEA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3F3F3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10">
        <a:dk1>
          <a:srgbClr val="000000"/>
        </a:dk1>
        <a:lt1>
          <a:srgbClr val="FFFFCC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E2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Blends">
  <a:themeElements>
    <a:clrScheme name="Blends 10">
      <a:dk1>
        <a:srgbClr val="000000"/>
      </a:dk1>
      <a:lt1>
        <a:srgbClr val="FFFFCC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E2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8">
        <a:dk1>
          <a:srgbClr val="000000"/>
        </a:dk1>
        <a:lt1>
          <a:srgbClr val="CCEC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E2F4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9">
        <a:dk1>
          <a:srgbClr val="000000"/>
        </a:dk1>
        <a:lt1>
          <a:srgbClr val="EAEAEA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3F3F3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10">
        <a:dk1>
          <a:srgbClr val="000000"/>
        </a:dk1>
        <a:lt1>
          <a:srgbClr val="FFFFCC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E2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Blends">
  <a:themeElements>
    <a:clrScheme name="Blends 10">
      <a:dk1>
        <a:srgbClr val="000000"/>
      </a:dk1>
      <a:lt1>
        <a:srgbClr val="FFFFCC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E2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8">
        <a:dk1>
          <a:srgbClr val="000000"/>
        </a:dk1>
        <a:lt1>
          <a:srgbClr val="CCEC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E2F4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9">
        <a:dk1>
          <a:srgbClr val="000000"/>
        </a:dk1>
        <a:lt1>
          <a:srgbClr val="EAEAEA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3F3F3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10">
        <a:dk1>
          <a:srgbClr val="000000"/>
        </a:dk1>
        <a:lt1>
          <a:srgbClr val="FFFFCC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E2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Blends">
  <a:themeElements>
    <a:clrScheme name="Blends 10">
      <a:dk1>
        <a:srgbClr val="000000"/>
      </a:dk1>
      <a:lt1>
        <a:srgbClr val="FFFFCC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E2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8">
        <a:dk1>
          <a:srgbClr val="000000"/>
        </a:dk1>
        <a:lt1>
          <a:srgbClr val="CCEC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E2F4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9">
        <a:dk1>
          <a:srgbClr val="000000"/>
        </a:dk1>
        <a:lt1>
          <a:srgbClr val="EAEAEA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3F3F3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10">
        <a:dk1>
          <a:srgbClr val="000000"/>
        </a:dk1>
        <a:lt1>
          <a:srgbClr val="FFFFCC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E2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_Blends">
  <a:themeElements>
    <a:clrScheme name="Blends 10">
      <a:dk1>
        <a:srgbClr val="000000"/>
      </a:dk1>
      <a:lt1>
        <a:srgbClr val="FFFFCC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E2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8">
        <a:dk1>
          <a:srgbClr val="000000"/>
        </a:dk1>
        <a:lt1>
          <a:srgbClr val="CCEC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E2F4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9">
        <a:dk1>
          <a:srgbClr val="000000"/>
        </a:dk1>
        <a:lt1>
          <a:srgbClr val="EAEAEA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3F3F3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10">
        <a:dk1>
          <a:srgbClr val="000000"/>
        </a:dk1>
        <a:lt1>
          <a:srgbClr val="FFFFCC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E2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4_Blends">
  <a:themeElements>
    <a:clrScheme name="Blends 10">
      <a:dk1>
        <a:srgbClr val="000000"/>
      </a:dk1>
      <a:lt1>
        <a:srgbClr val="FFFFCC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E2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8">
        <a:dk1>
          <a:srgbClr val="000000"/>
        </a:dk1>
        <a:lt1>
          <a:srgbClr val="CCEC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E2F4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9">
        <a:dk1>
          <a:srgbClr val="000000"/>
        </a:dk1>
        <a:lt1>
          <a:srgbClr val="EAEAEA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3F3F3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10">
        <a:dk1>
          <a:srgbClr val="000000"/>
        </a:dk1>
        <a:lt1>
          <a:srgbClr val="FFFFCC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E2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5_Blends">
  <a:themeElements>
    <a:clrScheme name="Blends 10">
      <a:dk1>
        <a:srgbClr val="000000"/>
      </a:dk1>
      <a:lt1>
        <a:srgbClr val="FFFFCC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E2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8">
        <a:dk1>
          <a:srgbClr val="000000"/>
        </a:dk1>
        <a:lt1>
          <a:srgbClr val="CCEC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E2F4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9">
        <a:dk1>
          <a:srgbClr val="000000"/>
        </a:dk1>
        <a:lt1>
          <a:srgbClr val="EAEAEA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3F3F3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10">
        <a:dk1>
          <a:srgbClr val="000000"/>
        </a:dk1>
        <a:lt1>
          <a:srgbClr val="FFFFCC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E2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6_Blends">
  <a:themeElements>
    <a:clrScheme name="Blends 10">
      <a:dk1>
        <a:srgbClr val="000000"/>
      </a:dk1>
      <a:lt1>
        <a:srgbClr val="FFFFCC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E2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8">
        <a:dk1>
          <a:srgbClr val="000000"/>
        </a:dk1>
        <a:lt1>
          <a:srgbClr val="CCEC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E2F4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9">
        <a:dk1>
          <a:srgbClr val="000000"/>
        </a:dk1>
        <a:lt1>
          <a:srgbClr val="EAEAEA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3F3F3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10">
        <a:dk1>
          <a:srgbClr val="000000"/>
        </a:dk1>
        <a:lt1>
          <a:srgbClr val="FFFFCC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E2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7_Blends">
  <a:themeElements>
    <a:clrScheme name="Blends 10">
      <a:dk1>
        <a:srgbClr val="000000"/>
      </a:dk1>
      <a:lt1>
        <a:srgbClr val="FFFFCC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E2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8">
        <a:dk1>
          <a:srgbClr val="000000"/>
        </a:dk1>
        <a:lt1>
          <a:srgbClr val="CCEC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E2F4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9">
        <a:dk1>
          <a:srgbClr val="000000"/>
        </a:dk1>
        <a:lt1>
          <a:srgbClr val="EAEAEA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3F3F3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10">
        <a:dk1>
          <a:srgbClr val="000000"/>
        </a:dk1>
        <a:lt1>
          <a:srgbClr val="FFFFCC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E2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ends">
  <a:themeElements>
    <a:clrScheme name="Blends 10">
      <a:dk1>
        <a:srgbClr val="000000"/>
      </a:dk1>
      <a:lt1>
        <a:srgbClr val="FFFFCC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E2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8">
        <a:dk1>
          <a:srgbClr val="000000"/>
        </a:dk1>
        <a:lt1>
          <a:srgbClr val="CCEC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E2F4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9">
        <a:dk1>
          <a:srgbClr val="000000"/>
        </a:dk1>
        <a:lt1>
          <a:srgbClr val="EAEAEA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3F3F3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10">
        <a:dk1>
          <a:srgbClr val="000000"/>
        </a:dk1>
        <a:lt1>
          <a:srgbClr val="FFFFCC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E2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lends">
  <a:themeElements>
    <a:clrScheme name="Blends 10">
      <a:dk1>
        <a:srgbClr val="000000"/>
      </a:dk1>
      <a:lt1>
        <a:srgbClr val="FFFFCC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E2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8">
        <a:dk1>
          <a:srgbClr val="000000"/>
        </a:dk1>
        <a:lt1>
          <a:srgbClr val="CCEC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E2F4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9">
        <a:dk1>
          <a:srgbClr val="000000"/>
        </a:dk1>
        <a:lt1>
          <a:srgbClr val="EAEAEA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3F3F3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10">
        <a:dk1>
          <a:srgbClr val="000000"/>
        </a:dk1>
        <a:lt1>
          <a:srgbClr val="FFFFCC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E2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ends">
  <a:themeElements>
    <a:clrScheme name="Blends 10">
      <a:dk1>
        <a:srgbClr val="000000"/>
      </a:dk1>
      <a:lt1>
        <a:srgbClr val="FFFFCC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E2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8">
        <a:dk1>
          <a:srgbClr val="000000"/>
        </a:dk1>
        <a:lt1>
          <a:srgbClr val="CCEC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E2F4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9">
        <a:dk1>
          <a:srgbClr val="000000"/>
        </a:dk1>
        <a:lt1>
          <a:srgbClr val="EAEAEA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3F3F3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10">
        <a:dk1>
          <a:srgbClr val="000000"/>
        </a:dk1>
        <a:lt1>
          <a:srgbClr val="FFFFCC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E2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lends">
  <a:themeElements>
    <a:clrScheme name="Blends 10">
      <a:dk1>
        <a:srgbClr val="000000"/>
      </a:dk1>
      <a:lt1>
        <a:srgbClr val="FFFFCC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E2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8">
        <a:dk1>
          <a:srgbClr val="000000"/>
        </a:dk1>
        <a:lt1>
          <a:srgbClr val="CCEC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E2F4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9">
        <a:dk1>
          <a:srgbClr val="000000"/>
        </a:dk1>
        <a:lt1>
          <a:srgbClr val="EAEAEA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3F3F3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10">
        <a:dk1>
          <a:srgbClr val="000000"/>
        </a:dk1>
        <a:lt1>
          <a:srgbClr val="FFFFCC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E2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Blends">
  <a:themeElements>
    <a:clrScheme name="Blends 10">
      <a:dk1>
        <a:srgbClr val="000000"/>
      </a:dk1>
      <a:lt1>
        <a:srgbClr val="FFFFCC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E2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8">
        <a:dk1>
          <a:srgbClr val="000000"/>
        </a:dk1>
        <a:lt1>
          <a:srgbClr val="CCEC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E2F4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9">
        <a:dk1>
          <a:srgbClr val="000000"/>
        </a:dk1>
        <a:lt1>
          <a:srgbClr val="EAEAEA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3F3F3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10">
        <a:dk1>
          <a:srgbClr val="000000"/>
        </a:dk1>
        <a:lt1>
          <a:srgbClr val="FFFFCC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E2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Blends">
  <a:themeElements>
    <a:clrScheme name="Blends 10">
      <a:dk1>
        <a:srgbClr val="000000"/>
      </a:dk1>
      <a:lt1>
        <a:srgbClr val="FFFFCC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E2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8">
        <a:dk1>
          <a:srgbClr val="000000"/>
        </a:dk1>
        <a:lt1>
          <a:srgbClr val="CCEC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E2F4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9">
        <a:dk1>
          <a:srgbClr val="000000"/>
        </a:dk1>
        <a:lt1>
          <a:srgbClr val="EAEAEA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3F3F3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10">
        <a:dk1>
          <a:srgbClr val="000000"/>
        </a:dk1>
        <a:lt1>
          <a:srgbClr val="FFFFCC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E2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Blends">
  <a:themeElements>
    <a:clrScheme name="Blends 10">
      <a:dk1>
        <a:srgbClr val="000000"/>
      </a:dk1>
      <a:lt1>
        <a:srgbClr val="FFFFCC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E2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8">
        <a:dk1>
          <a:srgbClr val="000000"/>
        </a:dk1>
        <a:lt1>
          <a:srgbClr val="CCEC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E2F4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9">
        <a:dk1>
          <a:srgbClr val="000000"/>
        </a:dk1>
        <a:lt1>
          <a:srgbClr val="EAEAEA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3F3F3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10">
        <a:dk1>
          <a:srgbClr val="000000"/>
        </a:dk1>
        <a:lt1>
          <a:srgbClr val="FFFFCC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E2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Blends">
  <a:themeElements>
    <a:clrScheme name="Blends 10">
      <a:dk1>
        <a:srgbClr val="000000"/>
      </a:dk1>
      <a:lt1>
        <a:srgbClr val="FFFFCC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E2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8">
        <a:dk1>
          <a:srgbClr val="000000"/>
        </a:dk1>
        <a:lt1>
          <a:srgbClr val="CCEC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E2F4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9">
        <a:dk1>
          <a:srgbClr val="000000"/>
        </a:dk1>
        <a:lt1>
          <a:srgbClr val="EAEAEA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3F3F3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10">
        <a:dk1>
          <a:srgbClr val="000000"/>
        </a:dk1>
        <a:lt1>
          <a:srgbClr val="FFFFCC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E2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1077</Words>
  <Application>Microsoft Office PowerPoint</Application>
  <PresentationFormat>Diavoorstelling (4:3)</PresentationFormat>
  <Paragraphs>298</Paragraphs>
  <Slides>38</Slides>
  <Notes>24</Notes>
  <HiddenSlides>0</HiddenSlides>
  <MMClips>2</MMClips>
  <ScaleCrop>false</ScaleCrop>
  <HeadingPairs>
    <vt:vector size="4" baseType="variant">
      <vt:variant>
        <vt:lpstr>Thema</vt:lpstr>
      </vt:variant>
      <vt:variant>
        <vt:i4>19</vt:i4>
      </vt:variant>
      <vt:variant>
        <vt:lpstr>Diatitels</vt:lpstr>
      </vt:variant>
      <vt:variant>
        <vt:i4>38</vt:i4>
      </vt:variant>
    </vt:vector>
  </HeadingPairs>
  <TitlesOfParts>
    <vt:vector size="57" baseType="lpstr">
      <vt:lpstr>Office-thema</vt:lpstr>
      <vt:lpstr>Blends</vt:lpstr>
      <vt:lpstr>1_Blends</vt:lpstr>
      <vt:lpstr>2_Blends</vt:lpstr>
      <vt:lpstr>3_Blends</vt:lpstr>
      <vt:lpstr>4_Blends</vt:lpstr>
      <vt:lpstr>5_Blends</vt:lpstr>
      <vt:lpstr>6_Blends</vt:lpstr>
      <vt:lpstr>7_Blends</vt:lpstr>
      <vt:lpstr>8_Blends</vt:lpstr>
      <vt:lpstr>9_Blends</vt:lpstr>
      <vt:lpstr>10_Blends</vt:lpstr>
      <vt:lpstr>11_Blends</vt:lpstr>
      <vt:lpstr>12_Blends</vt:lpstr>
      <vt:lpstr>13_Blends</vt:lpstr>
      <vt:lpstr>14_Blends</vt:lpstr>
      <vt:lpstr>15_Blends</vt:lpstr>
      <vt:lpstr>16_Blends</vt:lpstr>
      <vt:lpstr>17_Blends</vt:lpstr>
      <vt:lpstr>PowerPoint-presentatie</vt:lpstr>
      <vt:lpstr>Envoy drs. Cornel Vader</vt:lpstr>
      <vt:lpstr>Drs. Hans de Rie</vt:lpstr>
      <vt:lpstr>Dr. Archibald L.H.M. van Wieringen</vt:lpstr>
      <vt:lpstr>Symposium Mantelzorg</vt:lpstr>
      <vt:lpstr>Symposium Mantelzorg</vt:lpstr>
      <vt:lpstr>Symposium Mantelzorg</vt:lpstr>
      <vt:lpstr>Symposium Mantelzorg</vt:lpstr>
      <vt:lpstr>Symposium Mantelzorg</vt:lpstr>
      <vt:lpstr>Symposium Mantelzorg</vt:lpstr>
      <vt:lpstr>Symposium Mantelzorg</vt:lpstr>
      <vt:lpstr>Symposium Mantelzorg</vt:lpstr>
      <vt:lpstr>Symposium Mantelzorg</vt:lpstr>
      <vt:lpstr>Symposium Mantelzorg</vt:lpstr>
      <vt:lpstr>Symposium Mantelzorg</vt:lpstr>
      <vt:lpstr>Symposium Mantelzorg</vt:lpstr>
      <vt:lpstr>Symposium Mantelzorg</vt:lpstr>
      <vt:lpstr>PAUZE</vt:lpstr>
      <vt:lpstr>Dr. Hettie A. Pott-Buter</vt:lpstr>
      <vt:lpstr>De economische betekenis van mantelzorg Hettie Pott-Buter  </vt:lpstr>
      <vt:lpstr>Mantelzorg deel zorgstelsel</vt:lpstr>
      <vt:lpstr>Totale kosten 2012</vt:lpstr>
      <vt:lpstr>Uitgaven en premies Zvw</vt:lpstr>
      <vt:lpstr>Uitgaven en premies AWBZ</vt:lpstr>
      <vt:lpstr>Uitgaven AWBZ 1972-2010</vt:lpstr>
      <vt:lpstr>Ontwikkeling ziekenzorg</vt:lpstr>
      <vt:lpstr>Ontwikkeling ziekenzorg</vt:lpstr>
      <vt:lpstr>Financiering zorg 1920</vt:lpstr>
      <vt:lpstr>Ziektekostenverzekering</vt:lpstr>
      <vt:lpstr>AWBZ: volksverzekering</vt:lpstr>
      <vt:lpstr>Eind 20e eeuw</vt:lpstr>
      <vt:lpstr>Wmo</vt:lpstr>
      <vt:lpstr>Mantelzorgers</vt:lpstr>
      <vt:lpstr>2015 Hervorming AWBZ</vt:lpstr>
      <vt:lpstr>Toekomst mantelzorg?</vt:lpstr>
      <vt:lpstr>E-health helpt</vt:lpstr>
      <vt:lpstr>Drs. E.T. van Kooten  Directeur Maatschappelijke Ondersteuning Ministerie van VWS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Dirk Gudde</dc:creator>
  <cp:lastModifiedBy>Gebruiker</cp:lastModifiedBy>
  <cp:revision>15</cp:revision>
  <dcterms:created xsi:type="dcterms:W3CDTF">2013-06-20T22:20:00Z</dcterms:created>
  <dcterms:modified xsi:type="dcterms:W3CDTF">2013-06-24T12:17:02Z</dcterms:modified>
</cp:coreProperties>
</file>